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31" r:id="rId2"/>
    <p:sldId id="332" r:id="rId3"/>
    <p:sldId id="333" r:id="rId4"/>
    <p:sldId id="334" r:id="rId5"/>
    <p:sldId id="336" r:id="rId6"/>
    <p:sldId id="337" r:id="rId7"/>
    <p:sldId id="338" r:id="rId8"/>
    <p:sldId id="339" r:id="rId9"/>
    <p:sldId id="340" r:id="rId10"/>
    <p:sldId id="341" r:id="rId11"/>
    <p:sldId id="343" r:id="rId12"/>
    <p:sldId id="344" r:id="rId13"/>
    <p:sldId id="345" r:id="rId14"/>
    <p:sldId id="350" r:id="rId15"/>
    <p:sldId id="351" r:id="rId16"/>
    <p:sldId id="346" r:id="rId17"/>
    <p:sldId id="352" r:id="rId18"/>
    <p:sldId id="347" r:id="rId19"/>
    <p:sldId id="353" r:id="rId20"/>
    <p:sldId id="348" r:id="rId21"/>
    <p:sldId id="354" r:id="rId22"/>
    <p:sldId id="355" r:id="rId23"/>
    <p:sldId id="356" r:id="rId24"/>
    <p:sldId id="358" r:id="rId25"/>
    <p:sldId id="357" r:id="rId26"/>
    <p:sldId id="359" r:id="rId27"/>
    <p:sldId id="349" r:id="rId28"/>
    <p:sldId id="360" r:id="rId29"/>
    <p:sldId id="335" r:id="rId30"/>
    <p:sldId id="361" r:id="rId31"/>
    <p:sldId id="366" r:id="rId32"/>
    <p:sldId id="367" r:id="rId33"/>
    <p:sldId id="362" r:id="rId34"/>
    <p:sldId id="363" r:id="rId35"/>
    <p:sldId id="368" r:id="rId36"/>
    <p:sldId id="369" r:id="rId37"/>
    <p:sldId id="370" r:id="rId38"/>
    <p:sldId id="371" r:id="rId39"/>
    <p:sldId id="364" r:id="rId40"/>
    <p:sldId id="365" r:id="rId41"/>
    <p:sldId id="372" r:id="rId42"/>
    <p:sldId id="374" r:id="rId43"/>
    <p:sldId id="273" r:id="rId44"/>
    <p:sldId id="282" r:id="rId45"/>
    <p:sldId id="285" r:id="rId46"/>
    <p:sldId id="284" r:id="rId47"/>
    <p:sldId id="286" r:id="rId48"/>
    <p:sldId id="287" r:id="rId49"/>
    <p:sldId id="289" r:id="rId50"/>
    <p:sldId id="290" r:id="rId51"/>
    <p:sldId id="291" r:id="rId52"/>
    <p:sldId id="292" r:id="rId53"/>
    <p:sldId id="298" r:id="rId54"/>
    <p:sldId id="293" r:id="rId55"/>
    <p:sldId id="294" r:id="rId56"/>
    <p:sldId id="295" r:id="rId57"/>
    <p:sldId id="296" r:id="rId58"/>
    <p:sldId id="297" r:id="rId59"/>
    <p:sldId id="299" r:id="rId60"/>
    <p:sldId id="301" r:id="rId61"/>
    <p:sldId id="302" r:id="rId62"/>
    <p:sldId id="303" r:id="rId63"/>
    <p:sldId id="304" r:id="rId64"/>
    <p:sldId id="30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316C-E624-40A1-808F-686EF5191021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00A98-DB93-43FA-B39F-DA603B5C1D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331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038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685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80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International organization for standardization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25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</a:t>
            </a:r>
            <a:r>
              <a:rPr lang="en-US" dirty="0" err="1"/>
              <a:t>lubridate</a:t>
            </a:r>
            <a:r>
              <a:rPr lang="en-US" dirty="0"/>
              <a:t> package here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086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40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710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176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minutes to here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424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Note UTC is specified here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327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20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883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947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0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248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255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297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26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040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86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8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46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01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B173E-854D-4CC0-B40B-4676C0FECA7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1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3B19A-74F6-4BF2-A567-71C5351C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D5CFA-8B48-40DC-9A54-9CCAD9E6B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4079F-02B8-4B9A-BE26-0E496A44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2EF2-A3FC-4061-B4B2-8C1E2176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EA4FF-09D8-4FE8-9FE7-1D556139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12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CB40-C383-4541-8C9E-B33236EC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BB5F6-256F-44B6-B422-36E325E26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D198C-2F3E-45EB-AAF8-41A739F8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DA2CD-5060-4F36-8B96-9A1B0C67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28242-BA34-40F2-B8DB-CEB8DC4C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28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007D2-3823-4E10-8468-D5DD8AAF6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858D0-E967-458E-92BE-E863CFE3E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AF771-8DEC-48AC-929E-CE16E6ED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F48CA-69F9-4309-AC4E-B3ACB3DC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9EBFB-4148-478C-8549-56067C42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5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70C80-42DD-4E67-BB1B-4FFF161C2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807E-BCE0-40B6-932F-043A96607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5E5DD-CE2C-4D51-A596-86D0CBED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2A857-351F-4BD3-9D61-897D1181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0B0D1-F1D5-46F1-880D-7D9798AC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95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6668-7F9D-4C4E-A0D3-FE922F46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6BF9B-7C52-4F5A-9E6D-A485C4D79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179E8-4115-4FEC-A7DA-6FD5C2AD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567D-49A9-4315-9D50-BD85B68E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A87D-C09D-4BD8-B627-2A576CF3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58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5FAD-1979-49F8-84CF-1405280B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44BC-192C-4A0C-AD26-587773CD9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2DBC0-2AF7-43E9-A020-0D2C1F460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FA48A-2CCF-49EB-BF5E-A3E64760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D87A9-B901-4CA9-8F10-D745F344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9EDBA-92BC-43C6-BF8F-02BC2762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93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A9F6-EBEF-4CC2-9BE5-7B4BC319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50E69-077A-4DFE-81AB-2895B29E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8B4A-A3D7-4BCF-9501-6F6656071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9CF71-C174-49AB-A71D-C64C1954A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F8EA8-903C-41A8-A27A-0090A7182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7A0A9-16D8-4A1D-9C7A-434E097A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E340B-5D30-4AC5-A99B-B6FB2D4C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60818-4F44-4F63-9125-93A33C44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8BDD2-9085-4C8F-A305-4F6E4FD4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ECFD6-8EC0-405C-A3CF-0B19F3A6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F1C75-2873-4C72-AFBE-D9BBF9CA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83FA8-F9F2-41E4-8C04-9340BBE0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487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C7C78-864C-4BE1-88F5-C694A926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4AB82-C3C1-4D95-9F30-24CA2760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D78BA-11E3-4E18-B46C-FD67601A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0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B987-759B-4AC8-8A7E-8730A59B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E1CBF-5026-40CB-A1A7-2DB560293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EAF71-6EB5-4064-9533-1A586D04B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5215A-CA05-4DC0-95CF-6F87D0ED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0B4A9-96C3-4A58-9BB9-7F7BBA88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E87F1-857D-4C26-BACF-350BB0E4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84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A9C7-D122-4EFE-8461-A456A94C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2F3C2-7AA0-43FB-813D-7945D847B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9E1B5-046D-4F10-94D7-3769A7250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4A443-87B4-4ABB-A1F3-5260CCAA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32977-0B13-480C-814B-24205B08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51EE-6789-40A2-A1E6-7CE0F007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636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58062A-A0AD-473B-B0E8-61F387D1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5B3BD-DDE7-44C3-86B8-985DA0F43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183E-2C99-4E87-8656-841D4D2D2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6782E-3FBF-4863-94A8-8B7C5E0E3D12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2792-597A-4434-9943-05AA9D726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39DD4-3D24-4CAA-921C-ED61DAF15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F37D4-6E63-499C-AE63-9696789199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5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oliver.geffenobregon@phe.gov.uk" TargetMode="External"/><Relationship Id="rId2" Type="http://schemas.openxmlformats.org/officeDocument/2006/relationships/hyperlink" Target="mailto:o.boyd@imperial.ac.u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F802-78DC-4520-8290-5D66070C9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R/R Studio: </a:t>
            </a:r>
            <a:r>
              <a:rPr lang="en-US" dirty="0" err="1"/>
              <a:t>Dplyr</a:t>
            </a:r>
            <a:r>
              <a:rPr lang="en-US" dirty="0"/>
              <a:t>/</a:t>
            </a:r>
            <a:r>
              <a:rPr lang="en-US" dirty="0" err="1"/>
              <a:t>Tidyverse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E9B2E-1FAE-4C42-A87E-CB0EB9157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Smart-R workshop series </a:t>
            </a:r>
          </a:p>
          <a:p>
            <a:r>
              <a:rPr lang="en-US" dirty="0"/>
              <a:t>Olivia Boyd </a:t>
            </a:r>
          </a:p>
          <a:p>
            <a:r>
              <a:rPr lang="en-US" dirty="0"/>
              <a:t>o.boyd@imperial.ac.uk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01695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5F6-0BF2-48E5-AD37-E0884BEC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filter verb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E48B-49AC-4373-B0C8-8D815A63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Looking at a subset of observations, based on a particular condition </a:t>
            </a:r>
          </a:p>
          <a:p>
            <a:r>
              <a:rPr lang="en-US" dirty="0"/>
              <a:t>You can specify multiple conditions within a filter.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B6CB7-5D34-49FA-B7B7-D5467774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0" t="32424" r="36761" b="44849"/>
          <a:stretch/>
        </p:blipFill>
        <p:spPr>
          <a:xfrm>
            <a:off x="5701145" y="1585119"/>
            <a:ext cx="4987637" cy="1558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86E81-7078-44D6-8D1C-97BC89E4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6" t="31927" r="38295" b="45482"/>
          <a:stretch/>
        </p:blipFill>
        <p:spPr>
          <a:xfrm>
            <a:off x="5960016" y="3554260"/>
            <a:ext cx="6397801" cy="19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2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5F6-0BF2-48E5-AD37-E0884BEC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filter verb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E48B-49AC-4373-B0C8-8D815A63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Looking at a subset of observations, based on a particular condition </a:t>
            </a:r>
          </a:p>
          <a:p>
            <a:r>
              <a:rPr lang="en-US" dirty="0"/>
              <a:t>You can specify multiple conditions within a filter.</a:t>
            </a:r>
          </a:p>
          <a:p>
            <a:r>
              <a:rPr lang="en-US" dirty="0"/>
              <a:t>The &amp; symbol, same as a , </a:t>
            </a:r>
          </a:p>
          <a:p>
            <a:r>
              <a:rPr lang="en-US" dirty="0"/>
              <a:t>The | symbol, like or in a condition</a:t>
            </a:r>
          </a:p>
          <a:p>
            <a:r>
              <a:rPr lang="en-US" dirty="0"/>
              <a:t>Both are used often in R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B6CB7-5D34-49FA-B7B7-D5467774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0" t="32424" r="36761" b="44849"/>
          <a:stretch/>
        </p:blipFill>
        <p:spPr>
          <a:xfrm>
            <a:off x="5701145" y="1585119"/>
            <a:ext cx="4987637" cy="1558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86E81-7078-44D6-8D1C-97BC89E4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6" t="31927" r="38295" b="45482"/>
          <a:stretch/>
        </p:blipFill>
        <p:spPr>
          <a:xfrm>
            <a:off x="5960016" y="3554260"/>
            <a:ext cx="6397801" cy="19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7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5F6-0BF2-48E5-AD37-E0884BEC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filter verb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E48B-49AC-4373-B0C8-8D815A63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Looking at a subset of observations, based on a particular condition </a:t>
            </a:r>
          </a:p>
          <a:p>
            <a:r>
              <a:rPr lang="en-US" dirty="0"/>
              <a:t>You can specify multiple conditions within a filter.</a:t>
            </a:r>
          </a:p>
          <a:p>
            <a:r>
              <a:rPr lang="en-US" dirty="0"/>
              <a:t>E.g. filter(year == 2007 &amp; country == “United Kingdom”) vs. filter(year == 2007 | country == “United Kingdom) return different observations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B6CB7-5D34-49FA-B7B7-D5467774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0" t="32424" r="36761" b="44849"/>
          <a:stretch/>
        </p:blipFill>
        <p:spPr>
          <a:xfrm>
            <a:off x="5701145" y="1585119"/>
            <a:ext cx="4987637" cy="1558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86E81-7078-44D6-8D1C-97BC89E4D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6" t="31927" r="38295" b="45482"/>
          <a:stretch/>
        </p:blipFill>
        <p:spPr>
          <a:xfrm>
            <a:off x="5960016" y="3554260"/>
            <a:ext cx="6397801" cy="19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A9-29E2-42EF-8F05-0C6B64E9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arrange verb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6F75-9147-4B45-9FB6-2116D5BE8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6074" cy="4351338"/>
          </a:xfrm>
        </p:spPr>
        <p:txBody>
          <a:bodyPr/>
          <a:lstStyle/>
          <a:p>
            <a:r>
              <a:rPr lang="en-US" dirty="0"/>
              <a:t>Sorts variables in a dataset, either in ascending order with arrange() or descending order with arrange(desc()) </a:t>
            </a:r>
          </a:p>
          <a:p>
            <a:r>
              <a:rPr lang="en-US" dirty="0"/>
              <a:t> Useful if you want to know minimum or maximum values in dataset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24DFA-752C-4B40-A155-A4FE3379D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7" t="33939" r="38125" b="38485"/>
          <a:stretch/>
        </p:blipFill>
        <p:spPr>
          <a:xfrm>
            <a:off x="5915889" y="1443472"/>
            <a:ext cx="4946074" cy="1891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0333D-71B9-426E-A3FA-668E3D237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07" t="30769" r="38125" b="23636"/>
          <a:stretch/>
        </p:blipFill>
        <p:spPr>
          <a:xfrm>
            <a:off x="5915889" y="3429000"/>
            <a:ext cx="4946075" cy="31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8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A9-29E2-42EF-8F05-0C6B64E9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arrange verb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6F75-9147-4B45-9FB6-2116D5BE8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6074" cy="4351338"/>
          </a:xfrm>
        </p:spPr>
        <p:txBody>
          <a:bodyPr/>
          <a:lstStyle/>
          <a:p>
            <a:r>
              <a:rPr lang="en-US" dirty="0"/>
              <a:t>Sorts variables in a dataset, either in ascending order with arrange() or descending order with arrange(desc()) </a:t>
            </a:r>
          </a:p>
          <a:p>
            <a:r>
              <a:rPr lang="en-US" dirty="0"/>
              <a:t> Useful if you want to know minimum or maximum values in dataset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24DFA-752C-4B40-A155-A4FE3379D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7" t="33939" r="38125" b="38485"/>
          <a:stretch/>
        </p:blipFill>
        <p:spPr>
          <a:xfrm>
            <a:off x="5915889" y="1443472"/>
            <a:ext cx="4946074" cy="1891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0333D-71B9-426E-A3FA-668E3D237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07" t="30769" r="38125" b="23636"/>
          <a:stretch/>
        </p:blipFill>
        <p:spPr>
          <a:xfrm>
            <a:off x="5915889" y="3429000"/>
            <a:ext cx="4946075" cy="312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A40AF-BC45-4DFC-9513-13750F7E5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07" t="32121" r="38125" b="22285"/>
          <a:stretch/>
        </p:blipFill>
        <p:spPr>
          <a:xfrm>
            <a:off x="5915889" y="3509493"/>
            <a:ext cx="4946075" cy="31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9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A9-29E2-42EF-8F05-0C6B64E9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arrange verb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6F75-9147-4B45-9FB6-2116D5BE8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6074" cy="4351338"/>
          </a:xfrm>
        </p:spPr>
        <p:txBody>
          <a:bodyPr/>
          <a:lstStyle/>
          <a:p>
            <a:r>
              <a:rPr lang="en-US" dirty="0"/>
              <a:t>Sorts variables in a dataset, either in ascending order with arrange() or descending order with arrange(desc()) </a:t>
            </a:r>
          </a:p>
          <a:p>
            <a:r>
              <a:rPr lang="en-US" dirty="0"/>
              <a:t> Useful if you want to know minimum or maximum values in dataset </a:t>
            </a:r>
          </a:p>
          <a:p>
            <a:r>
              <a:rPr lang="en-US" dirty="0"/>
              <a:t>Combining </a:t>
            </a:r>
            <a:r>
              <a:rPr lang="en-US" dirty="0" err="1"/>
              <a:t>dplyr</a:t>
            </a:r>
            <a:r>
              <a:rPr lang="en-US" dirty="0"/>
              <a:t> verbs in piping allows you to look more specifically within data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A07F2-938F-4E06-9E03-628392A4C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3" t="31965" r="39589" b="23287"/>
          <a:stretch/>
        </p:blipFill>
        <p:spPr>
          <a:xfrm>
            <a:off x="5576776" y="2016690"/>
            <a:ext cx="6435684" cy="41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2F7D-7E67-47AF-BDAC-EC308FAD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mutate verb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006C-5B6B-43B0-B534-BEEBDF092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change a variable or create a new variable, based on data available in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1F652-2A7D-4868-B1FA-21B4093A7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0" t="31781" r="39178" b="24018"/>
          <a:stretch/>
        </p:blipFill>
        <p:spPr>
          <a:xfrm>
            <a:off x="207818" y="2793304"/>
            <a:ext cx="5440376" cy="34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E286F-8F64-4F3E-AB40-7A0E00C21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6" t="31212" r="38295" b="24587"/>
          <a:stretch/>
        </p:blipFill>
        <p:spPr>
          <a:xfrm>
            <a:off x="5648194" y="2793303"/>
            <a:ext cx="5544202" cy="3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8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FE07-AD10-4345-ACBD-60995DDB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verbs together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C1E4-D285-4867-8FE4-D4C84E1DA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Country with highest total </a:t>
            </a:r>
            <a:r>
              <a:rPr lang="en-US" dirty="0" err="1"/>
              <a:t>gdp</a:t>
            </a:r>
            <a:r>
              <a:rPr lang="en-US" dirty="0"/>
              <a:t> in 2007?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8B635-2881-4D03-85EB-99F701CD0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7" t="30909" r="38466" b="23940"/>
          <a:stretch/>
        </p:blipFill>
        <p:spPr>
          <a:xfrm>
            <a:off x="1420518" y="2350717"/>
            <a:ext cx="7169301" cy="4507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4EBB1-DD00-4103-A8E4-BEF0E1FC0386}"/>
              </a:ext>
            </a:extLst>
          </p:cNvPr>
          <p:cNvSpPr txBox="1"/>
          <p:nvPr/>
        </p:nvSpPr>
        <p:spPr>
          <a:xfrm>
            <a:off x="9156700" y="4038600"/>
            <a:ext cx="219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Lets go to practical 2!</a:t>
            </a:r>
            <a:endParaRPr lang="en-GB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60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4AF2-59C9-4A1D-BD2C-3BA354C5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95E3B-4192-4ED6-AF31-B8C0E8A5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881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useful to visualize when looking at larger datasets </a:t>
            </a:r>
          </a:p>
          <a:p>
            <a:r>
              <a:rPr lang="en-US" dirty="0" err="1"/>
              <a:t>Visualisation</a:t>
            </a:r>
            <a:r>
              <a:rPr lang="en-US" dirty="0"/>
              <a:t> and data cleaning go hand in hand! </a:t>
            </a:r>
          </a:p>
          <a:p>
            <a:r>
              <a:rPr lang="en-US" dirty="0" err="1"/>
              <a:t>Utilise</a:t>
            </a:r>
            <a:r>
              <a:rPr lang="en-US" dirty="0"/>
              <a:t> both when first diving into data! </a:t>
            </a:r>
          </a:p>
          <a:p>
            <a:r>
              <a:rPr lang="en-US" dirty="0"/>
              <a:t>Now we will save the manipulating in </a:t>
            </a:r>
            <a:r>
              <a:rPr lang="en-US" dirty="0" err="1"/>
              <a:t>dataframes</a:t>
            </a:r>
            <a:r>
              <a:rPr lang="en-US" dirty="0"/>
              <a:t> </a:t>
            </a:r>
            <a:r>
              <a:rPr lang="en-GB" dirty="0"/>
              <a:t>using the assignment operator, &lt;-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BCE1B-6C06-42EA-9FF2-E2F82B65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24653" r="42045" b="25151"/>
          <a:stretch/>
        </p:blipFill>
        <p:spPr>
          <a:xfrm>
            <a:off x="6096000" y="1690688"/>
            <a:ext cx="5690829" cy="47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0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4AF2-59C9-4A1D-BD2C-3BA354C5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visualization: 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95E3B-4192-4ED6-AF31-B8C0E8A5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38" y="1881035"/>
            <a:ext cx="402189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E.g. filter for 2007</a:t>
            </a:r>
          </a:p>
          <a:p>
            <a:r>
              <a:rPr lang="en-US" dirty="0"/>
              <a:t>Only 142 rows</a:t>
            </a:r>
          </a:p>
          <a:p>
            <a:r>
              <a:rPr lang="en-US" dirty="0"/>
              <a:t>Once the variable is assigned to a new </a:t>
            </a:r>
            <a:r>
              <a:rPr lang="en-US" dirty="0" err="1"/>
              <a:t>dataframe</a:t>
            </a:r>
            <a:r>
              <a:rPr lang="en-US" dirty="0"/>
              <a:t>, using the assignment operator &lt;- , this can be used for further visualization </a:t>
            </a:r>
          </a:p>
          <a:p>
            <a:r>
              <a:rPr lang="en-US" dirty="0"/>
              <a:t>library(ggplot2), commonly used for many forms of plotting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6ED28-E50C-421B-B647-1C50F66A3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48" t="31416" r="39589" b="24932"/>
          <a:stretch/>
        </p:blipFill>
        <p:spPr>
          <a:xfrm>
            <a:off x="4509870" y="1690688"/>
            <a:ext cx="7682130" cy="47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A904-D871-46DE-A34B-1F600115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E873-423B-4777-988E-C5F48F5E7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Previous section focused on:</a:t>
            </a:r>
          </a:p>
          <a:p>
            <a:r>
              <a:rPr lang="en-GB" dirty="0"/>
              <a:t>The console, data objects and functions, base-r (+, -, *, /, etc.)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section: </a:t>
            </a:r>
          </a:p>
          <a:p>
            <a:r>
              <a:rPr lang="en-GB" dirty="0"/>
              <a:t>Manipulating data, using script, cleaning data </a:t>
            </a:r>
          </a:p>
          <a:p>
            <a:r>
              <a:rPr lang="en-GB" dirty="0"/>
              <a:t>Basic plots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Ready? Let’s get started. Open practical 2 in </a:t>
            </a:r>
            <a:r>
              <a:rPr lang="en-GB" b="1" dirty="0" err="1"/>
              <a:t>Rstudio</a:t>
            </a:r>
            <a:r>
              <a:rPr lang="en-GB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90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424A-CFC1-4B08-AE36-88DCDE64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2DAF-74CF-483E-A1F8-6FC51E78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65950" cy="4351338"/>
          </a:xfrm>
        </p:spPr>
        <p:txBody>
          <a:bodyPr/>
          <a:lstStyle/>
          <a:p>
            <a:r>
              <a:rPr lang="en-US" dirty="0"/>
              <a:t>Three parts to </a:t>
            </a:r>
            <a:r>
              <a:rPr lang="en-US" dirty="0" err="1"/>
              <a:t>ggplot</a:t>
            </a:r>
            <a:r>
              <a:rPr lang="en-US" dirty="0"/>
              <a:t> </a:t>
            </a:r>
          </a:p>
          <a:p>
            <a:pPr marL="514350" indent="-514350">
              <a:buAutoNum type="arabicPeriod"/>
            </a:pPr>
            <a:r>
              <a:rPr lang="en-US" dirty="0"/>
              <a:t>First call is </a:t>
            </a:r>
            <a:r>
              <a:rPr lang="en-US" dirty="0" err="1"/>
              <a:t>dataframe</a:t>
            </a:r>
            <a:r>
              <a:rPr lang="en-US" dirty="0"/>
              <a:t>, here == gapminder_2007 </a:t>
            </a:r>
          </a:p>
          <a:p>
            <a:pPr marL="514350" indent="-514350">
              <a:buAutoNum type="arabicPeriod"/>
            </a:pPr>
            <a:r>
              <a:rPr lang="en-US" dirty="0"/>
              <a:t>Aesthetic, </a:t>
            </a:r>
            <a:r>
              <a:rPr lang="en-US" dirty="0" err="1"/>
              <a:t>aes</a:t>
            </a:r>
            <a:r>
              <a:rPr lang="en-US" dirty="0"/>
              <a:t>(), where calls vary depending on plot type, here is x and y </a:t>
            </a:r>
          </a:p>
          <a:p>
            <a:pPr marL="514350" indent="-514350">
              <a:buAutoNum type="arabicPeriod"/>
            </a:pPr>
            <a:r>
              <a:rPr lang="en-US" dirty="0"/>
              <a:t>Plot type, here is </a:t>
            </a:r>
            <a:r>
              <a:rPr lang="en-US" dirty="0" err="1"/>
              <a:t>geom_point</a:t>
            </a:r>
            <a:r>
              <a:rPr lang="en-US" dirty="0"/>
              <a:t>()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E610F-6817-4279-BA1A-CEF217BCF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6" t="31515" r="37614" b="23333"/>
          <a:stretch/>
        </p:blipFill>
        <p:spPr>
          <a:xfrm>
            <a:off x="4409162" y="1627874"/>
            <a:ext cx="7934195" cy="4865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666648-299B-4717-92E6-5E14FB6E7992}"/>
              </a:ext>
            </a:extLst>
          </p:cNvPr>
          <p:cNvSpPr/>
          <p:nvPr/>
        </p:nvSpPr>
        <p:spPr>
          <a:xfrm>
            <a:off x="4504150" y="4885151"/>
            <a:ext cx="7558414" cy="601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09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887F-C71B-4F41-BB0A-85CB50CB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scales in plots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AD406-42CC-40CC-A98C-2628B3A49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8884" cy="4351338"/>
          </a:xfrm>
        </p:spPr>
        <p:txBody>
          <a:bodyPr>
            <a:normAutofit/>
          </a:bodyPr>
          <a:lstStyle/>
          <a:p>
            <a:r>
              <a:rPr lang="en-US" dirty="0"/>
              <a:t>Notice how </a:t>
            </a:r>
            <a:r>
              <a:rPr lang="en-US" dirty="0" err="1"/>
              <a:t>alot</a:t>
            </a:r>
            <a:r>
              <a:rPr lang="en-US" dirty="0"/>
              <a:t> of countries get crammed close to y axis </a:t>
            </a:r>
          </a:p>
          <a:p>
            <a:r>
              <a:rPr lang="en-US" dirty="0"/>
              <a:t>This is because the distribution of </a:t>
            </a:r>
            <a:r>
              <a:rPr lang="en-US" dirty="0" err="1"/>
              <a:t>gdp</a:t>
            </a:r>
            <a:r>
              <a:rPr lang="en-US" dirty="0"/>
              <a:t> per capita  has several orders of magnitude</a:t>
            </a:r>
          </a:p>
          <a:p>
            <a:r>
              <a:rPr lang="en-US" dirty="0"/>
              <a:t>Some countries in 10s of thousands of dollars and others in the 100s, </a:t>
            </a:r>
          </a:p>
          <a:p>
            <a:r>
              <a:rPr lang="en-US" dirty="0"/>
              <a:t>In this case, when values grouped close to </a:t>
            </a:r>
            <a:r>
              <a:rPr lang="en-US" dirty="0" err="1"/>
              <a:t>axi</a:t>
            </a:r>
            <a:r>
              <a:rPr lang="en-US" dirty="0"/>
              <a:t>, useful to use log scale where each fixed distance represents a multiplication of the value.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DB5EC-C2D2-4B2C-8B66-1D899A4E0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21" t="31515" r="48395" b="38689"/>
          <a:stretch/>
        </p:blipFill>
        <p:spPr>
          <a:xfrm>
            <a:off x="7917084" y="365125"/>
            <a:ext cx="3923818" cy="32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59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887F-C71B-4F41-BB0A-85CB50CB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scales in plots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AD406-42CC-40CC-A98C-2628B3A49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8884" cy="4351338"/>
          </a:xfrm>
        </p:spPr>
        <p:txBody>
          <a:bodyPr>
            <a:normAutofit/>
          </a:bodyPr>
          <a:lstStyle/>
          <a:p>
            <a:r>
              <a:rPr lang="en-US" dirty="0"/>
              <a:t>Notice how </a:t>
            </a:r>
            <a:r>
              <a:rPr lang="en-US" dirty="0" err="1"/>
              <a:t>alot</a:t>
            </a:r>
            <a:r>
              <a:rPr lang="en-US" dirty="0"/>
              <a:t> of countries get crammed close to y axis </a:t>
            </a:r>
          </a:p>
          <a:p>
            <a:r>
              <a:rPr lang="en-US" dirty="0"/>
              <a:t>This is because the distribution of </a:t>
            </a:r>
            <a:r>
              <a:rPr lang="en-US" dirty="0" err="1"/>
              <a:t>gdp</a:t>
            </a:r>
            <a:r>
              <a:rPr lang="en-US" dirty="0"/>
              <a:t> per capita  has several orders of magnitude</a:t>
            </a:r>
          </a:p>
          <a:p>
            <a:r>
              <a:rPr lang="en-US" dirty="0"/>
              <a:t>Some countries in 10s of thousands of dollars and others in the 100s, </a:t>
            </a:r>
          </a:p>
          <a:p>
            <a:r>
              <a:rPr lang="en-US" dirty="0"/>
              <a:t>In this case, when values grouped close to axis, useful to use log scale where each fixed distance represents a multiplication of the value. Add in </a:t>
            </a:r>
            <a:r>
              <a:rPr lang="en-US" dirty="0">
                <a:solidFill>
                  <a:srgbClr val="0070C0"/>
                </a:solidFill>
              </a:rPr>
              <a:t>+ scale_x_log10()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DB5EC-C2D2-4B2C-8B66-1D899A4E0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21" t="31515" r="48395" b="38689"/>
          <a:stretch/>
        </p:blipFill>
        <p:spPr>
          <a:xfrm>
            <a:off x="7917084" y="365125"/>
            <a:ext cx="3923818" cy="3210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9455B2-C547-4D9F-915D-519557A2D0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85" t="31392" r="47310" b="35527"/>
          <a:stretch/>
        </p:blipFill>
        <p:spPr>
          <a:xfrm>
            <a:off x="8055980" y="3429000"/>
            <a:ext cx="3784922" cy="31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3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BA08-87F3-4B42-AA58-A21143DB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calls in ggplot2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9644-BFF8-4CE6-BC5A-7400EA63E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you will see in the practical, color = and size = can be added to the aesthetic to add more information to a plot</a:t>
            </a:r>
          </a:p>
          <a:p>
            <a:r>
              <a:rPr lang="en-US" dirty="0"/>
              <a:t>In addition, adding in calls </a:t>
            </a:r>
            <a:r>
              <a:rPr lang="en-US" dirty="0" err="1"/>
              <a:t>ylab</a:t>
            </a:r>
            <a:r>
              <a:rPr lang="en-US" dirty="0"/>
              <a:t>(“Insert y axis name here”), </a:t>
            </a:r>
            <a:r>
              <a:rPr lang="en-US" dirty="0" err="1"/>
              <a:t>xlab</a:t>
            </a:r>
            <a:r>
              <a:rPr lang="en-US" dirty="0"/>
              <a:t>(“Insert x axis name here”), </a:t>
            </a:r>
            <a:r>
              <a:rPr lang="en-US" dirty="0" err="1"/>
              <a:t>ggtitle</a:t>
            </a:r>
            <a:r>
              <a:rPr lang="en-US" dirty="0"/>
              <a:t>(“Insert plot title here”), </a:t>
            </a:r>
            <a:r>
              <a:rPr lang="en-US" dirty="0" err="1"/>
              <a:t>theme_bw</a:t>
            </a:r>
            <a:r>
              <a:rPr lang="en-US" dirty="0"/>
              <a:t>() to make the background white are all good add ins to help beautify a plot </a:t>
            </a:r>
          </a:p>
          <a:p>
            <a:r>
              <a:rPr lang="en-US" dirty="0" err="1"/>
              <a:t>facet_wrap</a:t>
            </a:r>
            <a:r>
              <a:rPr lang="en-US" dirty="0"/>
              <a:t>(~</a:t>
            </a:r>
            <a:r>
              <a:rPr lang="en-US" dirty="0" err="1"/>
              <a:t>categorical_variable</a:t>
            </a:r>
            <a:r>
              <a:rPr lang="en-US" dirty="0"/>
              <a:t>) allows you to separate plots by categorical variables as well. Feel free to play around with this as well during the practical!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92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C17D-615C-48F3-9B35-B0C30276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summarize verb (note the Z!)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5C72-8830-4E7A-BAA3-829C6745A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1932973"/>
            <a:ext cx="4709854" cy="4351338"/>
          </a:xfrm>
        </p:spPr>
        <p:txBody>
          <a:bodyPr/>
          <a:lstStyle/>
          <a:p>
            <a:r>
              <a:rPr lang="en-US" dirty="0"/>
              <a:t>Summarize many observations into a single datapoint </a:t>
            </a:r>
          </a:p>
          <a:p>
            <a:r>
              <a:rPr lang="en-US" dirty="0"/>
              <a:t>E.g. suppose you wanted to know the mean life expectancy across all countries and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DC9C5-B268-4C6A-A1F9-AE7E0CFED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05" t="32068" r="35063" b="51561"/>
          <a:stretch/>
        </p:blipFill>
        <p:spPr>
          <a:xfrm>
            <a:off x="6323558" y="1932973"/>
            <a:ext cx="5733405" cy="1241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46E2F-0D83-4248-9EB3-35DECD5F1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33" r="32500" b="12727"/>
          <a:stretch/>
        </p:blipFill>
        <p:spPr>
          <a:xfrm>
            <a:off x="4114800" y="3479511"/>
            <a:ext cx="7942163" cy="301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35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C17D-615C-48F3-9B35-B0C30276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summarize verb (note the Z!)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5C72-8830-4E7A-BAA3-829C6745A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1932973"/>
            <a:ext cx="4709854" cy="4351338"/>
          </a:xfrm>
        </p:spPr>
        <p:txBody>
          <a:bodyPr/>
          <a:lstStyle/>
          <a:p>
            <a:r>
              <a:rPr lang="en-US" dirty="0"/>
              <a:t>Summarize many observations into a single datapoint </a:t>
            </a:r>
          </a:p>
          <a:p>
            <a:r>
              <a:rPr lang="en-US" dirty="0"/>
              <a:t>E.g. suppose you wanted to know the mean life expectancy across all countries and years</a:t>
            </a:r>
          </a:p>
          <a:p>
            <a:r>
              <a:rPr lang="en-US" dirty="0"/>
              <a:t>Alternatively, if you wanted to summarize multiple things, do multiple calls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DC9C5-B268-4C6A-A1F9-AE7E0CFED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05" t="32068" r="35063" b="51561"/>
          <a:stretch/>
        </p:blipFill>
        <p:spPr>
          <a:xfrm>
            <a:off x="6323558" y="1932973"/>
            <a:ext cx="5733405" cy="124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82823-2953-42EC-AC8E-39C842EDC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48" r="48011" b="24545"/>
          <a:stretch/>
        </p:blipFill>
        <p:spPr>
          <a:xfrm>
            <a:off x="5140036" y="2030459"/>
            <a:ext cx="6338455" cy="41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77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C17D-615C-48F3-9B35-B0C30276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summarize verb (note the Z!)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5C72-8830-4E7A-BAA3-829C6745A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1932973"/>
            <a:ext cx="4709854" cy="4351338"/>
          </a:xfrm>
        </p:spPr>
        <p:txBody>
          <a:bodyPr/>
          <a:lstStyle/>
          <a:p>
            <a:r>
              <a:rPr lang="en-US" dirty="0"/>
              <a:t>Summarize many observations into a single datapoint </a:t>
            </a:r>
          </a:p>
          <a:p>
            <a:r>
              <a:rPr lang="en-US" dirty="0"/>
              <a:t>E.g. suppose you wanted to know the mean life expectancy across all countries and years</a:t>
            </a:r>
          </a:p>
          <a:p>
            <a:r>
              <a:rPr lang="en-US" dirty="0"/>
              <a:t>Alternatively, if you wanted to summarize multiple things, do multiple calls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DC9C5-B268-4C6A-A1F9-AE7E0CFED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05" t="32068" r="35063" b="51561"/>
          <a:stretch/>
        </p:blipFill>
        <p:spPr>
          <a:xfrm>
            <a:off x="6323558" y="1932973"/>
            <a:ext cx="5733405" cy="1241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2E20B-EDFF-424C-B31E-F55D39080B9A}"/>
              </a:ext>
            </a:extLst>
          </p:cNvPr>
          <p:cNvSpPr txBox="1"/>
          <p:nvPr/>
        </p:nvSpPr>
        <p:spPr>
          <a:xfrm>
            <a:off x="6512011" y="4077730"/>
            <a:ext cx="2471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Functions you can use for summarize: 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mean 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 </a:t>
            </a:r>
          </a:p>
          <a:p>
            <a:pPr marL="285750" indent="-285750">
              <a:buFontTx/>
              <a:buChar char="-"/>
            </a:pPr>
            <a:r>
              <a:rPr lang="en-US" dirty="0"/>
              <a:t>median </a:t>
            </a:r>
          </a:p>
          <a:p>
            <a:pPr marL="285750" indent="-285750">
              <a:buFontTx/>
              <a:buChar char="-"/>
            </a:pPr>
            <a:r>
              <a:rPr lang="en-US" dirty="0"/>
              <a:t>min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00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3CCC-018A-4722-A63B-1B6C747E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</a:t>
            </a:r>
            <a:r>
              <a:rPr lang="en-US" dirty="0" err="1"/>
              <a:t>group_by</a:t>
            </a:r>
            <a:r>
              <a:rPr lang="en-US" dirty="0"/>
              <a:t> verb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8034-AB67-4DF6-9A0C-ED77DA16E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1573" cy="4351338"/>
          </a:xfrm>
        </p:spPr>
        <p:txBody>
          <a:bodyPr/>
          <a:lstStyle/>
          <a:p>
            <a:r>
              <a:rPr lang="en-US" dirty="0"/>
              <a:t>Allows you to create groups for summarizing  </a:t>
            </a:r>
          </a:p>
          <a:p>
            <a:r>
              <a:rPr lang="en-US" dirty="0"/>
              <a:t>For example, lets say you wanted the mean life expectancy and total population in 2007 by continent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2A0C0-2082-4CD7-9061-21AD4EF8E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7" t="60000" r="37954" b="23333"/>
          <a:stretch/>
        </p:blipFill>
        <p:spPr>
          <a:xfrm>
            <a:off x="5237019" y="1441306"/>
            <a:ext cx="7585364" cy="1738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0D193-7828-42D4-9598-5907A4ED4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3" t="32222" r="37784" b="26111"/>
          <a:stretch/>
        </p:blipFill>
        <p:spPr>
          <a:xfrm>
            <a:off x="5971273" y="3241726"/>
            <a:ext cx="5750147" cy="32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4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3CCC-018A-4722-A63B-1B6C747E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</a:t>
            </a:r>
            <a:r>
              <a:rPr lang="en-US" dirty="0" err="1"/>
              <a:t>group_by</a:t>
            </a:r>
            <a:r>
              <a:rPr lang="en-US" dirty="0"/>
              <a:t> verb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8034-AB67-4DF6-9A0C-ED77DA16E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1573" cy="4351338"/>
          </a:xfrm>
        </p:spPr>
        <p:txBody>
          <a:bodyPr>
            <a:normAutofit/>
          </a:bodyPr>
          <a:lstStyle/>
          <a:p>
            <a:r>
              <a:rPr lang="en-US" dirty="0"/>
              <a:t>Allows you to create groups for summarizing  </a:t>
            </a:r>
          </a:p>
          <a:p>
            <a:r>
              <a:rPr lang="en-US" dirty="0"/>
              <a:t>For example, lets say you wanted the mean life expectancy and total population in 2007 by continent</a:t>
            </a:r>
          </a:p>
          <a:p>
            <a:r>
              <a:rPr lang="en-US" dirty="0"/>
              <a:t>OR summarize year and continent, such that we now have a row for each pair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2A0C0-2082-4CD7-9061-21AD4EF8E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37" t="60000" r="37954" b="23333"/>
          <a:stretch/>
        </p:blipFill>
        <p:spPr>
          <a:xfrm>
            <a:off x="5237019" y="1441306"/>
            <a:ext cx="7585364" cy="173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7461C-F2D5-4B94-A578-9DC34C5E63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5" t="31482" r="53333" b="26296"/>
          <a:stretch/>
        </p:blipFill>
        <p:spPr>
          <a:xfrm>
            <a:off x="6096000" y="3030516"/>
            <a:ext cx="4561572" cy="4160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03B21B-D7D7-4075-92F3-38A92286B91E}"/>
              </a:ext>
            </a:extLst>
          </p:cNvPr>
          <p:cNvSpPr txBox="1"/>
          <p:nvPr/>
        </p:nvSpPr>
        <p:spPr>
          <a:xfrm>
            <a:off x="10896600" y="4293899"/>
            <a:ext cx="111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Back to practical! 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64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F802-78DC-4520-8290-5D66070C9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R/R Studio: Importing, exporting, merging, missing data and duplicates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E9B2E-1FAE-4C42-A87E-CB0EB9157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Smart-R workshop series </a:t>
            </a:r>
          </a:p>
          <a:p>
            <a:r>
              <a:rPr lang="en-US" dirty="0"/>
              <a:t>Olivia Boyd </a:t>
            </a:r>
          </a:p>
          <a:p>
            <a:r>
              <a:rPr lang="en-US" dirty="0"/>
              <a:t>o.boyd@imperial.ac.uk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09820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103E-4D10-4E7D-898E-818FDA87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packages and loading packages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A52DC-88BE-43DA-B08B-F0C3F9D1B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/>
              <a:t>is used to download new packages into R </a:t>
            </a:r>
          </a:p>
          <a:p>
            <a:pPr marL="0" indent="0">
              <a:buNone/>
            </a:pPr>
            <a:r>
              <a:rPr lang="en-US" dirty="0"/>
              <a:t>These packages provide new functions to be used that don’t exist in base R, have been created by other users. </a:t>
            </a:r>
          </a:p>
          <a:p>
            <a:pPr marL="0" indent="0">
              <a:buNone/>
            </a:pPr>
            <a:r>
              <a:rPr lang="en-US" dirty="0" err="1"/>
              <a:t>Everytime</a:t>
            </a:r>
            <a:r>
              <a:rPr lang="en-US" dirty="0"/>
              <a:t> you open R, you have to reload packages that you have installed prior, using </a:t>
            </a:r>
            <a:r>
              <a:rPr lang="en-US" dirty="0">
                <a:solidFill>
                  <a:srgbClr val="0070C0"/>
                </a:solidFill>
              </a:rPr>
              <a:t>library()</a:t>
            </a:r>
          </a:p>
          <a:p>
            <a:pPr marL="0" indent="0">
              <a:buNone/>
            </a:pPr>
            <a:r>
              <a:rPr lang="en-US" dirty="0"/>
              <a:t>OR if using new packages never before installed, then install with </a:t>
            </a:r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/>
              <a:t>and then load new packages with </a:t>
            </a:r>
            <a:r>
              <a:rPr lang="en-US" dirty="0">
                <a:solidFill>
                  <a:srgbClr val="0070C0"/>
                </a:solidFill>
              </a:rPr>
              <a:t>library()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install.packages</a:t>
            </a:r>
            <a:r>
              <a:rPr lang="en-GB" dirty="0">
                <a:solidFill>
                  <a:srgbClr val="0070C0"/>
                </a:solidFill>
              </a:rPr>
              <a:t>(</a:t>
            </a:r>
            <a:r>
              <a:rPr lang="en-GB" dirty="0" err="1">
                <a:solidFill>
                  <a:srgbClr val="0070C0"/>
                </a:solidFill>
              </a:rPr>
              <a:t>dplyr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library(</a:t>
            </a:r>
            <a:r>
              <a:rPr lang="en-GB" dirty="0" err="1">
                <a:solidFill>
                  <a:srgbClr val="0070C0"/>
                </a:solidFill>
              </a:rPr>
              <a:t>dplyr</a:t>
            </a:r>
            <a:r>
              <a:rPr lang="en-GB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4100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D0E5-66D5-4E17-ADD9-D102B2DB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Read.csv/write.csv </a:t>
            </a:r>
            <a:r>
              <a:rPr lang="en-US" dirty="0">
                <a:sym typeface="Wingdings" panose="05000000000000000000" pitchFamily="2" charset="2"/>
              </a:rPr>
              <a:t>and the csv format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0BB7-9062-4CD3-A952-8ED087145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3600" cy="4351338"/>
          </a:xfrm>
        </p:spPr>
        <p:txBody>
          <a:bodyPr>
            <a:normAutofit/>
          </a:bodyPr>
          <a:lstStyle/>
          <a:p>
            <a:r>
              <a:rPr lang="en-US" dirty="0"/>
              <a:t>Data from excel, easiest to import as CSV format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0070C0"/>
                </a:solidFill>
              </a:rPr>
              <a:t>dataframename</a:t>
            </a:r>
            <a:r>
              <a:rPr lang="en-US" dirty="0">
                <a:solidFill>
                  <a:srgbClr val="0070C0"/>
                </a:solidFill>
              </a:rPr>
              <a:t> &lt;- read.csv(“file location on drive including name”, header = TRUE) </a:t>
            </a:r>
          </a:p>
          <a:p>
            <a:pPr marL="457200" lvl="1" indent="0">
              <a:buNone/>
            </a:pPr>
            <a:r>
              <a:rPr lang="en-US" dirty="0"/>
              <a:t>Be sure to include .csv in filename or it WILL NOT LOAD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Header = TRUE </a:t>
            </a:r>
            <a:r>
              <a:rPr lang="en-US" dirty="0"/>
              <a:t>indicates keeping first row of column as variable names </a:t>
            </a:r>
          </a:p>
          <a:p>
            <a:r>
              <a:rPr lang="en-US" dirty="0"/>
              <a:t>Easiest to set working directory to where data is and just call the datafile name, e.g. “mydata.csv” </a:t>
            </a:r>
          </a:p>
          <a:p>
            <a:r>
              <a:rPr lang="en-US" dirty="0"/>
              <a:t>Data from R, easiest to import out in CSV format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write.csv(</a:t>
            </a:r>
            <a:r>
              <a:rPr lang="en-US" dirty="0" err="1">
                <a:solidFill>
                  <a:srgbClr val="0070C0"/>
                </a:solidFill>
              </a:rPr>
              <a:t>dateframe</a:t>
            </a:r>
            <a:r>
              <a:rPr lang="en-US" dirty="0">
                <a:solidFill>
                  <a:srgbClr val="0070C0"/>
                </a:solidFill>
              </a:rPr>
              <a:t>, “file_name.csv”) </a:t>
            </a:r>
          </a:p>
          <a:p>
            <a:pPr marL="457200" lvl="1" indent="0">
              <a:buNone/>
            </a:pPr>
            <a:r>
              <a:rPr lang="en-US" dirty="0"/>
              <a:t>This will save a file to whatever you have set your directed</a:t>
            </a:r>
          </a:p>
          <a:p>
            <a:pPr marL="457200" lvl="1" indent="0">
              <a:buNone/>
            </a:pPr>
            <a:r>
              <a:rPr lang="en-US" dirty="0"/>
              <a:t>Be sure to include .csv </a:t>
            </a:r>
          </a:p>
        </p:txBody>
      </p:sp>
    </p:spTree>
    <p:extLst>
      <p:ext uri="{BB962C8B-B14F-4D97-AF65-F5344CB8AC3E}">
        <p14:creationId xmlns:p14="http://schemas.microsoft.com/office/powerpoint/2010/main" val="1952563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A091-85E6-4BF3-89BA-CF9FB7B4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other formats of data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2379-4FE4-458C-B08C-E5D34DF4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If you are bound to keeping excel files in xlsx format (for some unknown reason?) then must load package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openxlsx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openxlsx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dataframename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read.xlsx(“file\location\name.xlsx”,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colNames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TRUE, sheet = 3) 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# Allows you to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specifiy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which sheet within excel spread you would like to use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colNames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= TRUE, same as header = TRUE for csv, variables names = first row 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# To write xlsx, use write.xlsx 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write.xlsx(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dataframename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, “name.xlsx”)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# Calls are the same for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xls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, just replace xlsx with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xls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in all cases</a:t>
            </a:r>
          </a:p>
        </p:txBody>
      </p:sp>
    </p:spTree>
    <p:extLst>
      <p:ext uri="{BB962C8B-B14F-4D97-AF65-F5344CB8AC3E}">
        <p14:creationId xmlns:p14="http://schemas.microsoft.com/office/powerpoint/2010/main" val="3404462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0639-E5DF-414E-86B9-F702C043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other formats of data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62485-E384-4443-AE89-A916A9335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import SPSS, Stata or SAS data files in R, need package “foreign”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(“foreign”)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library(“foreign”)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spssdata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read.spss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(“C:/Documents/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spssfile.sav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”)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statadata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read.dta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(“C:/Documents/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statafile.dta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”)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sasdata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read.xport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(“C:/Documents/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sasfile.xpt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export in any format, replace read with write and include </a:t>
            </a:r>
            <a:r>
              <a:rPr lang="en-US" dirty="0" err="1"/>
              <a:t>dataname</a:t>
            </a:r>
            <a:r>
              <a:rPr lang="en-US" dirty="0"/>
              <a:t> as first call in parenthesis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write.dta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statadata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“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statafile.dta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620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E696-73EC-4BDD-82B2-85974BE2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07B08-26E5-4CD1-88C5-5980F98FD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basic ways of merging data</a:t>
            </a:r>
            <a:r>
              <a:rPr lang="en-GB" dirty="0"/>
              <a:t>, by rows or by columns</a:t>
            </a:r>
          </a:p>
          <a:p>
            <a:r>
              <a:rPr lang="en-US" dirty="0"/>
              <a:t>But first! Often good to make a flag variable for datasets which you are planning to merge. </a:t>
            </a:r>
          </a:p>
          <a:p>
            <a:r>
              <a:rPr lang="en-US" dirty="0"/>
              <a:t>Allows you to be able to identify original datasets once merged. </a:t>
            </a:r>
          </a:p>
          <a:p>
            <a:r>
              <a:rPr lang="en-US" dirty="0"/>
              <a:t>For this example, three datasets with longitude and latitude data.</a:t>
            </a:r>
          </a:p>
          <a:p>
            <a:pPr lvl="1"/>
            <a:r>
              <a:rPr lang="en-US" dirty="0"/>
              <a:t>SEED = school sites data, variables include long, </a:t>
            </a:r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school.names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CLIN_1 = clinic sites from first study data, variables include long, </a:t>
            </a:r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clinic.sites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CLIN_2 = clinic sites from second study data, variables include long, </a:t>
            </a:r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clinic.sites</a:t>
            </a:r>
            <a:endParaRPr lang="en-US" dirty="0"/>
          </a:p>
          <a:p>
            <a:pPr lvl="1"/>
            <a:r>
              <a:rPr lang="en-US" dirty="0"/>
              <a:t>Add in flag variable to all three called </a:t>
            </a:r>
            <a:r>
              <a:rPr lang="en-US" dirty="0" err="1"/>
              <a:t>site_type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2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90D0-D660-47DE-9FFB-3690B630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 variables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0FC08-4DA5-4EBB-8149-B8BF23411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#libraries needed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dplyr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#load data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setwd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(“C:/Users/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ohbon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/Documents/results”)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SEED &lt;- read.csv(“SEED.csv”, header = TRUE)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CLIN1 &lt;- read.csv(“results1.csv”, header = TRUE)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CLIN2 &lt;- read.csv(“results2.csv”, header = TRUE)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3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90D0-D660-47DE-9FFB-3690B630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 variables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0FC08-4DA5-4EBB-8149-B8BF23411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#the rep function comes back! (repeat)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SEED$site_type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rep(c("school"), length(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SEED_data$long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CLIN1$site_type &lt;- rep(c(“clinic1”), length(CLIN1$long))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CLIN2$site_type &lt;- rep(c(“clinic2”), length(CLIN2$long))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#make sure you choose a variable that is the full length of the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dataframe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#there are many other ways to do this! This is just an example. </a:t>
            </a:r>
          </a:p>
        </p:txBody>
      </p:sp>
    </p:spTree>
    <p:extLst>
      <p:ext uri="{BB962C8B-B14F-4D97-AF65-F5344CB8AC3E}">
        <p14:creationId xmlns:p14="http://schemas.microsoft.com/office/powerpoint/2010/main" val="1756479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BF3EF-3DD5-4063-95A2-D364D3F5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clinic site 1 and 2 by columns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CE1D-35B8-428B-B927-F6091E405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8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#Want to match by clinic site name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both_clinics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merge(CLIN1, CLIN2, by = “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clinic.sites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”)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#Some clinics missing from Clinic 2 and merging variables with different #column names in data?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both_clinics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merge(CLIN1, CLIN2,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by.x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=“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clinic.names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by.y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=“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clinic.sites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",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all.x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TRUE)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makes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clinic.sites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fill in rows from CLIN2 with NA where clinic 2 is missing sites that appear in clinic 1.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795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D6C4-B9EC-4027-8C3F-F00CD211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by rows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AA01-95A0-4AD3-82E7-AE4A1A6D5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method, match names of columns that you want to match between </a:t>
            </a:r>
            <a:r>
              <a:rPr lang="en-US" dirty="0" err="1"/>
              <a:t>dataframes</a:t>
            </a:r>
            <a:r>
              <a:rPr lang="en-US" dirty="0"/>
              <a:t>, select those columns and bind </a:t>
            </a:r>
          </a:p>
          <a:p>
            <a:r>
              <a:rPr lang="en-US" dirty="0"/>
              <a:t>Fill in other unmatched columns with NA if you want to keep </a:t>
            </a:r>
          </a:p>
          <a:p>
            <a:r>
              <a:rPr lang="en-US" dirty="0" err="1"/>
              <a:t>setdiff</a:t>
            </a:r>
            <a:r>
              <a:rPr lang="en-US" dirty="0"/>
              <a:t>() adds in the variables missing from seed, fills with NA</a:t>
            </a:r>
          </a:p>
          <a:p>
            <a:r>
              <a:rPr lang="en-US" dirty="0"/>
              <a:t>Solely adding them in for matching purposes.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SEED[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setdiff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(names(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both_clinics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), names(SEED))] &lt;- NA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both_clinics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setdiff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(names(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SEED_data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), names(Merged))] &lt;- NA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new_merge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rbind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SEED,both_clinics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17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CFA7-570C-4388-9CE0-FE70BB72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1C047-899F-4C96-B916-11BEF0CF4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two examples of many</a:t>
            </a:r>
          </a:p>
          <a:p>
            <a:r>
              <a:rPr lang="en-US" dirty="0"/>
              <a:t>Depending on the scenario, best method may vary </a:t>
            </a:r>
          </a:p>
          <a:p>
            <a:r>
              <a:rPr lang="en-US" dirty="0"/>
              <a:t>In general,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rbind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cbind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(), merge() </a:t>
            </a:r>
            <a:r>
              <a:rPr lang="en-US" dirty="0"/>
              <a:t>are all relatively straightforward</a:t>
            </a:r>
          </a:p>
          <a:p>
            <a:pPr lvl="1"/>
            <a:r>
              <a:rPr lang="en-US" dirty="0"/>
              <a:t>Look up their help scripts for reference! </a:t>
            </a:r>
          </a:p>
          <a:p>
            <a:r>
              <a:rPr lang="en-US" dirty="0"/>
              <a:t>Alternatively, the join() family is also useful, more advanced methods (beyond the scope of today) </a:t>
            </a:r>
          </a:p>
          <a:p>
            <a:r>
              <a:rPr lang="en-US" dirty="0"/>
              <a:t>Options include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inner_join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outer_join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upper_join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(), </a:t>
            </a:r>
            <a:r>
              <a:rPr lang="en-US" dirty="0"/>
              <a:t>etc. with more calls to specify within </a:t>
            </a:r>
          </a:p>
          <a:p>
            <a:pPr lvl="1"/>
            <a:r>
              <a:rPr lang="en-US" dirty="0"/>
              <a:t>Check out their help documents! </a:t>
            </a:r>
          </a:p>
        </p:txBody>
      </p:sp>
    </p:spTree>
    <p:extLst>
      <p:ext uri="{BB962C8B-B14F-4D97-AF65-F5344CB8AC3E}">
        <p14:creationId xmlns:p14="http://schemas.microsoft.com/office/powerpoint/2010/main" val="3349465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E75B-6F80-4D5C-B43B-D8AB032C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variables – very straight forward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95C4B-84A4-4904-86AF-AC7882FDB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! </a:t>
            </a:r>
            <a:r>
              <a:rPr lang="en-US" dirty="0"/>
              <a:t>in </a:t>
            </a:r>
            <a:r>
              <a:rPr lang="en-US" dirty="0" err="1"/>
              <a:t>dplyr</a:t>
            </a:r>
            <a:r>
              <a:rPr lang="en-US" dirty="0"/>
              <a:t> when filtering to exclude  NA e.g.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filter(!is.na(variable))</a:t>
            </a:r>
          </a:p>
          <a:p>
            <a:pPr marL="0" indent="0">
              <a:buNone/>
            </a:pPr>
            <a:r>
              <a:rPr lang="en-US" dirty="0"/>
              <a:t>Otherwise, many options for dealing with missing variables:   </a:t>
            </a:r>
          </a:p>
          <a:p>
            <a:r>
              <a:rPr lang="en-US" dirty="0"/>
              <a:t>Testing for missing values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table(is.na(mydata$v1))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# returns table of TRUE FALSE for number of missing variables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Recoding values to missing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#Recode 99 to missing for variable v1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mydata$v1[mydata$v1 == 99] &lt;- NA </a:t>
            </a:r>
          </a:p>
          <a:p>
            <a:r>
              <a:rPr lang="en-US" dirty="0"/>
              <a:t>Excluding values from analysis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mean(mydata$v1, na.rm = TRUE) </a:t>
            </a:r>
          </a:p>
          <a:p>
            <a:pPr marL="457200" lvl="1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37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0A0-1E7B-45E2-96A3-1C260B5A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dplyr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3E11-5661-4F3C-94AD-D8123E18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of tools for manipulating and visualizing data </a:t>
            </a:r>
          </a:p>
          <a:p>
            <a:r>
              <a:rPr lang="en-US" dirty="0"/>
              <a:t>Today: </a:t>
            </a:r>
            <a:r>
              <a:rPr lang="en-US" dirty="0" err="1"/>
              <a:t>dplyr</a:t>
            </a:r>
            <a:r>
              <a:rPr lang="en-US" dirty="0"/>
              <a:t>(filter, arrange, mutate, </a:t>
            </a:r>
            <a:r>
              <a:rPr lang="en-US" dirty="0" err="1"/>
              <a:t>group_by</a:t>
            </a:r>
            <a:r>
              <a:rPr lang="en-US" dirty="0"/>
              <a:t>) and ggplot2 (graphics)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8DF8B-93E9-4AE5-9B1D-B2AD6DB6D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" t="13503" r="31646" b="45485"/>
          <a:stretch/>
        </p:blipFill>
        <p:spPr>
          <a:xfrm>
            <a:off x="1840375" y="2997842"/>
            <a:ext cx="8055980" cy="28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19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CAEE-B658-4E02-9B4B-A3E8BBAC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Duplicates in data – very straight forward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6F137-F0F6-461B-9610-97B2D7F0E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Duplicated() finds and drops duplicated elements</a:t>
            </a:r>
            <a:endParaRPr lang="en-GB" dirty="0"/>
          </a:p>
          <a:p>
            <a:pPr marL="457200" lvl="1" indent="0">
              <a:buNone/>
            </a:pP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mydata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[!duplicated(mydata$v1),] </a:t>
            </a:r>
          </a:p>
          <a:p>
            <a:pPr marL="457200" lvl="1" indent="0">
              <a:buNone/>
            </a:pPr>
            <a:r>
              <a:rPr lang="en-GB" dirty="0"/>
              <a:t># removes duplicates based on variable </a:t>
            </a:r>
            <a:endParaRPr lang="en-US" dirty="0"/>
          </a:p>
          <a:p>
            <a:r>
              <a:rPr lang="en-US" dirty="0"/>
              <a:t>Remove duplicated rows in df with distinct()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%&gt;% distinct() </a:t>
            </a:r>
          </a:p>
          <a:p>
            <a:r>
              <a:rPr lang="en-US" dirty="0"/>
              <a:t>Remove duplicated rows based on certain columns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%&gt;% distinct(v1, v2, .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keep_all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TRUE) </a:t>
            </a:r>
          </a:p>
          <a:p>
            <a:r>
              <a:rPr lang="en-US" dirty="0"/>
              <a:t>Unique() identifies all unique values in variable, very useful in adjunct with sort() and table()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table(unique(mydata$v1))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BB9CF-820D-4AC5-B1AA-DD087B674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6" t="51852" r="53438" b="15556"/>
          <a:stretch/>
        </p:blipFill>
        <p:spPr>
          <a:xfrm>
            <a:off x="8394700" y="1587500"/>
            <a:ext cx="3797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1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27AC-3F01-443A-B6C8-AD3C008A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Ifelse</a:t>
            </a:r>
            <a:r>
              <a:rPr lang="en-US" dirty="0"/>
              <a:t>(), a powerful survey analysis tool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1564-6312-4D29-97BD-4910B50CA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an easy mechanism to group variables for further manipulation.  Works as </a:t>
            </a:r>
            <a:r>
              <a:rPr lang="en-US" dirty="0" err="1"/>
              <a:t>ifelse</a:t>
            </a:r>
            <a:r>
              <a:rPr lang="en-US" dirty="0"/>
              <a:t>( if this, </a:t>
            </a:r>
            <a:r>
              <a:rPr lang="en-US" dirty="0" err="1"/>
              <a:t>this_value</a:t>
            </a:r>
            <a:r>
              <a:rPr lang="en-US" dirty="0"/>
              <a:t>, </a:t>
            </a:r>
            <a:r>
              <a:rPr lang="en-US" dirty="0" err="1"/>
              <a:t>else_this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%&gt;%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mutate(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ages_new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ifelse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(age &lt;= 25, 0, 1)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# can build higher layers, incorporate multiple variables, etc.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mydata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%&gt;%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 mutate(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ages_new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ifelse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((age &lt;= 25 | age &gt; 50) &amp; sex == female, 1,     					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ifelse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(age &lt;= 25 | age &gt; 50) &amp; sex == male, 2, 0))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So on so forth… </a:t>
            </a:r>
          </a:p>
        </p:txBody>
      </p:sp>
    </p:spTree>
    <p:extLst>
      <p:ext uri="{BB962C8B-B14F-4D97-AF65-F5344CB8AC3E}">
        <p14:creationId xmlns:p14="http://schemas.microsoft.com/office/powerpoint/2010/main" val="2909025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E794-D200-468F-8CF7-92025048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creative with your code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9DE8E-060A-4CD1-923F-4CD10E972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Subsetting</a:t>
            </a:r>
            <a:r>
              <a:rPr lang="en-US" dirty="0"/>
              <a:t> </a:t>
            </a:r>
            <a:r>
              <a:rPr lang="en-US" dirty="0" err="1"/>
              <a:t>dataframes</a:t>
            </a:r>
            <a:r>
              <a:rPr lang="en-US" dirty="0"/>
              <a:t> and </a:t>
            </a:r>
            <a:r>
              <a:rPr lang="en-US" dirty="0" err="1"/>
              <a:t>dplyr</a:t>
            </a:r>
            <a:r>
              <a:rPr lang="en-US" dirty="0"/>
              <a:t> are both very powerful tools for cleaning, manipulating and merging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r>
              <a:rPr lang="en-US" dirty="0"/>
              <a:t>Understanding how to subset and action verbs available can save you a lot of time </a:t>
            </a:r>
          </a:p>
          <a:p>
            <a:r>
              <a:rPr lang="en-US" dirty="0"/>
              <a:t>Try things out before looking it up online; you never know what might work and it is truly the best way to learn </a:t>
            </a:r>
          </a:p>
          <a:p>
            <a:r>
              <a:rPr lang="en-US" dirty="0"/>
              <a:t>However, many resources available….</a:t>
            </a:r>
          </a:p>
          <a:p>
            <a:pPr lvl="1"/>
            <a:r>
              <a:rPr lang="en-US" dirty="0" err="1"/>
              <a:t>Rstudio</a:t>
            </a:r>
            <a:r>
              <a:rPr lang="en-US" dirty="0"/>
              <a:t> one page </a:t>
            </a:r>
            <a:r>
              <a:rPr lang="en-US" dirty="0" err="1"/>
              <a:t>cheatsheets</a:t>
            </a:r>
            <a:endParaRPr lang="en-US" dirty="0"/>
          </a:p>
          <a:p>
            <a:pPr lvl="1"/>
            <a:r>
              <a:rPr lang="en-US" dirty="0"/>
              <a:t>Hadley Wickham’s book “R for Data Science” (the </a:t>
            </a:r>
            <a:r>
              <a:rPr lang="en-US" dirty="0" err="1"/>
              <a:t>creater</a:t>
            </a:r>
            <a:r>
              <a:rPr lang="en-US" dirty="0"/>
              <a:t> of R and </a:t>
            </a:r>
            <a:r>
              <a:rPr lang="en-US" dirty="0" err="1"/>
              <a:t>dplyr</a:t>
            </a:r>
            <a:r>
              <a:rPr lang="en-US" dirty="0"/>
              <a:t>/ggplot2/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Other online tools, email me and ask if interested!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896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F802-78DC-4520-8290-5D66070C9B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R/R Studio: Dates and times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E9B2E-1FAE-4C42-A87E-CB0EB9157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Smart-R workshop series </a:t>
            </a:r>
          </a:p>
          <a:p>
            <a:r>
              <a:rPr lang="en-US" dirty="0"/>
              <a:t>Olivia Boyd </a:t>
            </a:r>
          </a:p>
          <a:p>
            <a:r>
              <a:rPr lang="en-US" dirty="0"/>
              <a:t>o.boyd@imperial.ac.uk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3586250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F633-C8E6-4EF1-8AB0-F2C41B40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8601 – The Global Standard 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9CD89-8D8F-409A-9B4A-AFC22BED5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t="13053" r="46060" b="15252"/>
          <a:stretch/>
        </p:blipFill>
        <p:spPr>
          <a:xfrm>
            <a:off x="5912225" y="1333099"/>
            <a:ext cx="4652683" cy="50440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BAA9A-9494-4DB1-8B76-87A10AAD781A}"/>
              </a:ext>
            </a:extLst>
          </p:cNvPr>
          <p:cNvSpPr txBox="1"/>
          <p:nvPr/>
        </p:nvSpPr>
        <p:spPr>
          <a:xfrm>
            <a:off x="1048871" y="1869955"/>
            <a:ext cx="46526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Canada types dates</a:t>
            </a:r>
            <a:r>
              <a:rPr lang="en-US" dirty="0"/>
              <a:t>: </a:t>
            </a:r>
          </a:p>
          <a:p>
            <a:r>
              <a:rPr lang="en-US" dirty="0"/>
              <a:t>	27-02-2013</a:t>
            </a:r>
          </a:p>
          <a:p>
            <a:endParaRPr lang="en-US" dirty="0"/>
          </a:p>
          <a:p>
            <a:r>
              <a:rPr lang="en-US" b="1" dirty="0"/>
              <a:t>How the US types dates</a:t>
            </a:r>
            <a:r>
              <a:rPr lang="en-US" dirty="0"/>
              <a:t>: </a:t>
            </a:r>
          </a:p>
          <a:p>
            <a:r>
              <a:rPr lang="en-US" dirty="0"/>
              <a:t>	02-27-2013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The global standard: 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Values ordered from largest to smallest unit</a:t>
            </a:r>
          </a:p>
          <a:p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Fixed number of digits; commence with leading zeros when necessary</a:t>
            </a:r>
          </a:p>
          <a:p>
            <a:pPr lvl="1"/>
            <a:r>
              <a:rPr lang="en-US" dirty="0"/>
              <a:t>e.g. 2</a:t>
            </a:r>
            <a:r>
              <a:rPr lang="en-US" baseline="30000" dirty="0"/>
              <a:t>nd</a:t>
            </a:r>
            <a:r>
              <a:rPr lang="en-US" dirty="0"/>
              <a:t> of March, 2013 = 2013-03-02</a:t>
            </a:r>
          </a:p>
          <a:p>
            <a:pPr lvl="1"/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Either no separator or “-” in dates </a:t>
            </a:r>
          </a:p>
        </p:txBody>
      </p:sp>
    </p:spTree>
    <p:extLst>
      <p:ext uri="{BB962C8B-B14F-4D97-AF65-F5344CB8AC3E}">
        <p14:creationId xmlns:p14="http://schemas.microsoft.com/office/powerpoint/2010/main" val="337159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6742-2924-4628-B2FF-A431FFAC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in R </a:t>
            </a:r>
            <a:endParaRPr lang="en-GB" dirty="0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C657C09-C9FB-42E6-803A-893559E02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827" r="65123" b="22363"/>
          <a:stretch/>
        </p:blipFill>
        <p:spPr>
          <a:xfrm>
            <a:off x="2087300" y="1825625"/>
            <a:ext cx="4163030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DBB95C-E95E-464F-BBA6-CC9C68DC2373}"/>
              </a:ext>
            </a:extLst>
          </p:cNvPr>
          <p:cNvSpPr txBox="1"/>
          <p:nvPr/>
        </p:nvSpPr>
        <p:spPr>
          <a:xfrm>
            <a:off x="6096000" y="2286211"/>
            <a:ext cx="1921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date?</a:t>
            </a:r>
          </a:p>
          <a:p>
            <a:endParaRPr lang="en-US" dirty="0"/>
          </a:p>
          <a:p>
            <a:r>
              <a:rPr lang="en-US" dirty="0"/>
              <a:t>Subtraction!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FE6FE-4048-4947-A74A-E3E352A8870F}"/>
              </a:ext>
            </a:extLst>
          </p:cNvPr>
          <p:cNvSpPr txBox="1"/>
          <p:nvPr/>
        </p:nvSpPr>
        <p:spPr>
          <a:xfrm>
            <a:off x="6096000" y="4986630"/>
            <a:ext cx="1921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string?</a:t>
            </a:r>
          </a:p>
          <a:p>
            <a:endParaRPr lang="en-US" dirty="0"/>
          </a:p>
          <a:p>
            <a:r>
              <a:rPr lang="en-US" dirty="0"/>
              <a:t>Character string!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D5B1E-8692-4203-B4A8-6905B2B7467D}"/>
              </a:ext>
            </a:extLst>
          </p:cNvPr>
          <p:cNvSpPr txBox="1"/>
          <p:nvPr/>
        </p:nvSpPr>
        <p:spPr>
          <a:xfrm>
            <a:off x="6096000" y="3621477"/>
            <a:ext cx="1921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character?</a:t>
            </a:r>
          </a:p>
          <a:p>
            <a:endParaRPr lang="en-US" dirty="0"/>
          </a:p>
          <a:p>
            <a:r>
              <a:rPr lang="en-US" dirty="0"/>
              <a:t>Character value! 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A0032-69D9-4C7D-9C6C-04650D7D1062}"/>
              </a:ext>
            </a:extLst>
          </p:cNvPr>
          <p:cNvSpPr txBox="1"/>
          <p:nvPr/>
        </p:nvSpPr>
        <p:spPr>
          <a:xfrm>
            <a:off x="8356922" y="3621477"/>
            <a:ext cx="2452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Then how?!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01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6742-2924-4628-B2FF-A431FFAC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in R</a:t>
            </a:r>
            <a:endParaRPr lang="en-GB" dirty="0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C657C09-C9FB-42E6-803A-893559E02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827" r="32831" b="22363"/>
          <a:stretch/>
        </p:blipFill>
        <p:spPr>
          <a:xfrm>
            <a:off x="2087299" y="1825625"/>
            <a:ext cx="8017401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CF151-4BB1-465D-B989-5FAFD6FB465E}"/>
              </a:ext>
            </a:extLst>
          </p:cNvPr>
          <p:cNvSpPr txBox="1"/>
          <p:nvPr/>
        </p:nvSpPr>
        <p:spPr>
          <a:xfrm>
            <a:off x="6516546" y="1377387"/>
            <a:ext cx="358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Tell R it is a date value…</a:t>
            </a:r>
            <a:endParaRPr lang="en-GB" sz="24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C08E10-E09F-41DA-9429-90CBAD90BEFF}"/>
              </a:ext>
            </a:extLst>
          </p:cNvPr>
          <p:cNvCxnSpPr>
            <a:cxnSpLocks/>
          </p:cNvCxnSpPr>
          <p:nvPr/>
        </p:nvCxnSpPr>
        <p:spPr>
          <a:xfrm>
            <a:off x="2222339" y="1881656"/>
            <a:ext cx="4155312" cy="43742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5AC5EA-ABAF-4419-8D2C-49A216B201A1}"/>
              </a:ext>
            </a:extLst>
          </p:cNvPr>
          <p:cNvCxnSpPr>
            <a:stCxn id="4" idx="0"/>
          </p:cNvCxnSpPr>
          <p:nvPr/>
        </p:nvCxnSpPr>
        <p:spPr>
          <a:xfrm flipH="1">
            <a:off x="2222339" y="1825625"/>
            <a:ext cx="3873661" cy="448627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863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C7FC-6752-4CE0-B39D-CC899AA9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30401"/>
            <a:ext cx="10439400" cy="1325563"/>
          </a:xfrm>
        </p:spPr>
        <p:txBody>
          <a:bodyPr/>
          <a:lstStyle/>
          <a:p>
            <a:r>
              <a:rPr lang="en-US" dirty="0"/>
              <a:t>Packages that import/parse immediately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DA62-2CE9-45C7-ADF1-4EEF77182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690688"/>
            <a:ext cx="11420475" cy="3146425"/>
          </a:xfrm>
          <a:solidFill>
            <a:srgbClr val="F6FAFB">
              <a:alpha val="47059"/>
            </a:srgbClr>
          </a:solidFill>
          <a:ln>
            <a:solidFill>
              <a:srgbClr val="F6FAFB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Readr</a:t>
            </a:r>
            <a:r>
              <a:rPr lang="en-US" dirty="0"/>
              <a:t> package </a:t>
            </a:r>
          </a:p>
          <a:p>
            <a:pPr>
              <a:buFontTx/>
              <a:buChar char="-"/>
            </a:pPr>
            <a:r>
              <a:rPr lang="en-US" dirty="0"/>
              <a:t>Package designed to recognize and parse dates in a variety of formats. 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0070C0"/>
                </a:solidFill>
              </a:rPr>
              <a:t>read_csv</a:t>
            </a:r>
            <a:r>
              <a:rPr lang="en-US" dirty="0">
                <a:solidFill>
                  <a:srgbClr val="0070C0"/>
                </a:solidFill>
              </a:rPr>
              <a:t>()</a:t>
            </a:r>
            <a:r>
              <a:rPr lang="en-US" dirty="0"/>
              <a:t>, recognizes dates  from imported data (not the same as read.csv()! )</a:t>
            </a:r>
          </a:p>
          <a:p>
            <a:pPr marL="457200" lvl="1" indent="0">
              <a:buNone/>
            </a:pPr>
            <a:r>
              <a:rPr lang="en-US" b="1" dirty="0"/>
              <a:t>N.B. </a:t>
            </a:r>
            <a:r>
              <a:rPr lang="en-US" dirty="0"/>
              <a:t>- dates in 12-06-2010 format can be tricky here:    </a:t>
            </a:r>
          </a:p>
          <a:p>
            <a:pPr marL="457200" lvl="1" indent="0">
              <a:buNone/>
            </a:pPr>
            <a:r>
              <a:rPr lang="en-US" dirty="0"/>
              <a:t>Does it stand for December 6</a:t>
            </a:r>
            <a:r>
              <a:rPr lang="en-US" baseline="30000" dirty="0"/>
              <a:t>th</a:t>
            </a:r>
            <a:r>
              <a:rPr lang="en-US" dirty="0"/>
              <a:t> 2010 or June 12</a:t>
            </a:r>
            <a:r>
              <a:rPr lang="en-US" baseline="30000" dirty="0"/>
              <a:t>th</a:t>
            </a:r>
            <a:r>
              <a:rPr lang="en-US" dirty="0"/>
              <a:t> 2010?</a:t>
            </a:r>
          </a:p>
          <a:p>
            <a:pPr marL="0" indent="0">
              <a:buNone/>
            </a:pPr>
            <a:r>
              <a:rPr lang="en-US" dirty="0"/>
              <a:t>Anytime package 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anytime() </a:t>
            </a:r>
            <a:r>
              <a:rPr lang="en-US" dirty="0"/>
              <a:t>function can automatically parse strings as dates, regardless of format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572CFF0-6CE6-437D-879A-02072A3E2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9" y="6006664"/>
            <a:ext cx="8986838" cy="73866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93A1A1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 [1] "2009-09-10 01:00:00 BST“ "2009-09-10 01:00:00 BST" "2009-09-10 01:00:00 BST“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93A1A1"/>
                </a:solidFill>
                <a:latin typeface="Lucida Console" panose="020B0609040504020204" pitchFamily="49" charset="0"/>
              </a:rPr>
              <a:t> [4]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"2009-09-10 01:00:00 BST“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93A1A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EFEE8E-B06C-49BB-A84E-2DBD67EE4A7E}"/>
              </a:ext>
            </a:extLst>
          </p:cNvPr>
          <p:cNvSpPr/>
          <p:nvPr/>
        </p:nvSpPr>
        <p:spPr>
          <a:xfrm>
            <a:off x="266699" y="4837113"/>
            <a:ext cx="8986838" cy="1169551"/>
          </a:xfrm>
          <a:prstGeom prst="rect">
            <a:avLst/>
          </a:prstGeom>
          <a:solidFill>
            <a:srgbClr val="F6FAFB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latin typeface="Lucida Console" panose="020B0609040504020204" pitchFamily="49" charset="0"/>
              </a:rPr>
              <a:t># Load the anytime package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library(anytime)</a:t>
            </a:r>
          </a:p>
          <a:p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# Various ways of writing Sep 10 2009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sep_10_2009 &lt;- c("September 10 2009", "2009-09-10", "10 Sep 2009", "09-10-2009")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7E60B-8189-4755-A404-ED2829E83EBB}"/>
              </a:ext>
            </a:extLst>
          </p:cNvPr>
          <p:cNvSpPr/>
          <p:nvPr/>
        </p:nvSpPr>
        <p:spPr>
          <a:xfrm>
            <a:off x="9028253" y="4837113"/>
            <a:ext cx="2658921" cy="1908215"/>
          </a:xfrm>
          <a:prstGeom prst="rect">
            <a:avLst/>
          </a:prstGeom>
          <a:solidFill>
            <a:srgbClr val="F6FAFB"/>
          </a:solidFill>
          <a:ln>
            <a:solidFill>
              <a:srgbClr val="F6F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109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4870326-DF23-4C30-AAA5-2AEB7A29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" t="15856" r="66715" b="47769"/>
          <a:stretch/>
        </p:blipFill>
        <p:spPr>
          <a:xfrm>
            <a:off x="7446273" y="1027906"/>
            <a:ext cx="3562199" cy="248474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FAAE5-6780-4C60-BD53-CA0A7858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= numbers in R </a:t>
            </a:r>
            <a:endParaRPr lang="en-GB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B7B0C7-EE55-453D-ACC5-0BA8B41B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21491" r="34249" b="15072"/>
          <a:stretch/>
        </p:blipFill>
        <p:spPr>
          <a:xfrm>
            <a:off x="392939" y="3158795"/>
            <a:ext cx="6071887" cy="3499406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7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70E87A-8AF5-49A9-BE40-43AAF01AA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5" t="11898" r="29858" b="27453"/>
          <a:stretch/>
        </p:blipFill>
        <p:spPr>
          <a:xfrm>
            <a:off x="7446273" y="3242848"/>
            <a:ext cx="3577576" cy="3499406"/>
          </a:xfrm>
          <a:prstGeom prst="rect">
            <a:avLst/>
          </a:prstGeom>
          <a:ln>
            <a:solidFill>
              <a:srgbClr val="F6FAFB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4A53FD-202A-4D6D-917B-8FC83245DDF2}"/>
              </a:ext>
            </a:extLst>
          </p:cNvPr>
          <p:cNvSpPr txBox="1"/>
          <p:nvPr/>
        </p:nvSpPr>
        <p:spPr>
          <a:xfrm>
            <a:off x="392939" y="1715367"/>
            <a:ext cx="6071887" cy="1631216"/>
          </a:xfrm>
          <a:prstGeom prst="rect">
            <a:avLst/>
          </a:prstGeom>
          <a:solidFill>
            <a:srgbClr val="EBF4F7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Manipulating dates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Stored as days since 1970-01-01 (it’s a Unix thing) </a:t>
            </a:r>
          </a:p>
          <a:p>
            <a:pPr marL="285750" indent="-285750">
              <a:buFontTx/>
              <a:buChar char="-"/>
            </a:pPr>
            <a:r>
              <a:rPr lang="en-US" sz="2000" dirty="0" err="1"/>
              <a:t>Sys.Dat</a:t>
            </a:r>
            <a:r>
              <a:rPr lang="en-US" sz="2000" dirty="0"/>
              <a:t>() gives current date (try this now!) 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Subtracting date from </a:t>
            </a:r>
            <a:r>
              <a:rPr lang="en-US" sz="2000" dirty="0" err="1"/>
              <a:t>Sys.Dat</a:t>
            </a:r>
            <a:r>
              <a:rPr lang="en-US" sz="2000" dirty="0"/>
              <a:t> gives # days ago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Can manipulate and plot dates like numbers 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522E1-C48E-4EF9-B573-22D879C955BE}"/>
              </a:ext>
            </a:extLst>
          </p:cNvPr>
          <p:cNvSpPr txBox="1"/>
          <p:nvPr/>
        </p:nvSpPr>
        <p:spPr>
          <a:xfrm>
            <a:off x="4815067" y="3591402"/>
            <a:ext cx="15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Logical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DA25D-B8F2-4FE0-9455-20374889D25C}"/>
              </a:ext>
            </a:extLst>
          </p:cNvPr>
          <p:cNvSpPr txBox="1"/>
          <p:nvPr/>
        </p:nvSpPr>
        <p:spPr>
          <a:xfrm>
            <a:off x="4815067" y="4723832"/>
            <a:ext cx="15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Addition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ACAD0-9B1B-485E-97E2-E36AFD09A819}"/>
              </a:ext>
            </a:extLst>
          </p:cNvPr>
          <p:cNvSpPr txBox="1"/>
          <p:nvPr/>
        </p:nvSpPr>
        <p:spPr>
          <a:xfrm>
            <a:off x="4815067" y="5791880"/>
            <a:ext cx="15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Subtraction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92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E075-1710-450D-8DEE-F7FF71A9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8601 – Again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BF565-D78C-4476-9929-6373A37FD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Largest unit to smallest</a:t>
            </a:r>
          </a:p>
          <a:p>
            <a:pPr marL="0" indent="0">
              <a:buNone/>
            </a:pPr>
            <a:r>
              <a:rPr lang="en-US" dirty="0"/>
              <a:t>- Fixed digits of HH:MM:SS where (0-24):</a:t>
            </a:r>
            <a:r>
              <a:rPr lang="en-US" dirty="0">
                <a:sym typeface="Wingdings" panose="05000000000000000000" pitchFamily="2" charset="2"/>
              </a:rPr>
              <a:t>(0-59):(0-59)</a:t>
            </a: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Again, either no separator or : is used</a:t>
            </a:r>
          </a:p>
          <a:p>
            <a:pPr lvl="1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If combined with date, sometimes prefixed with character 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- Two object types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 err="1">
                <a:sym typeface="Wingdings" panose="05000000000000000000" pitchFamily="2" charset="2"/>
              </a:rPr>
              <a:t>POSIXlt</a:t>
            </a:r>
            <a:r>
              <a:rPr lang="en-US" dirty="0">
                <a:sym typeface="Wingdings" panose="05000000000000000000" pitchFamily="2" charset="2"/>
              </a:rPr>
              <a:t> – list with named components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 err="1">
                <a:sym typeface="Wingdings" panose="05000000000000000000" pitchFamily="2" charset="2"/>
              </a:rPr>
              <a:t>POXIXct</a:t>
            </a:r>
            <a:r>
              <a:rPr lang="en-US" dirty="0">
                <a:sym typeface="Wingdings" panose="05000000000000000000" pitchFamily="2" charset="2"/>
              </a:rPr>
              <a:t> – seconds since 1970-01-01 00:00:00 </a:t>
            </a:r>
          </a:p>
          <a:p>
            <a:pPr marL="914400" lvl="2" indent="0">
              <a:buNone/>
            </a:pPr>
            <a:r>
              <a:rPr lang="en-US" b="1" dirty="0">
                <a:sym typeface="Wingdings" panose="05000000000000000000" pitchFamily="2" charset="2"/>
              </a:rPr>
              <a:t>*** goes straight into data frame ***</a:t>
            </a:r>
          </a:p>
          <a:p>
            <a:pPr lvl="1">
              <a:buFontTx/>
              <a:buChar char="-"/>
            </a:pPr>
            <a:r>
              <a:rPr lang="en-US" dirty="0" err="1">
                <a:sym typeface="Wingdings" panose="05000000000000000000" pitchFamily="2" charset="2"/>
              </a:rPr>
              <a:t>as.POSIXct</a:t>
            </a:r>
            <a:r>
              <a:rPr lang="en-US" dirty="0">
                <a:sym typeface="Wingdings" panose="05000000000000000000" pitchFamily="2" charset="2"/>
              </a:rPr>
              <a:t>() turns string into </a:t>
            </a:r>
            <a:r>
              <a:rPr lang="en-US" dirty="0" err="1">
                <a:sym typeface="Wingdings" panose="05000000000000000000" pitchFamily="2" charset="2"/>
              </a:rPr>
              <a:t>POSIXct</a:t>
            </a:r>
            <a:r>
              <a:rPr lang="en-US" dirty="0">
                <a:sym typeface="Wingdings" panose="05000000000000000000" pitchFamily="2" charset="2"/>
              </a:rPr>
              <a:t> object</a:t>
            </a:r>
          </a:p>
          <a:p>
            <a:pPr marL="914400" lvl="2" indent="0">
              <a:buNone/>
            </a:pPr>
            <a:r>
              <a:rPr lang="en-US" b="1" dirty="0">
                <a:sym typeface="Wingdings" panose="05000000000000000000" pitchFamily="2" charset="2"/>
              </a:rPr>
              <a:t>*Must be in ISO 8601 format, otherwise manipulation needed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FC7E7E-19B9-4B93-89F2-97A3A51285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5" t="52600" r="39060" b="27768"/>
          <a:stretch/>
        </p:blipFill>
        <p:spPr>
          <a:xfrm>
            <a:off x="6832600" y="3731279"/>
            <a:ext cx="47625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0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802C-A94E-4164-B049-C8771136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Gapminder</a:t>
            </a:r>
            <a:r>
              <a:rPr lang="en-US" dirty="0"/>
              <a:t> dataset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4EEDC-F4DC-4563-A598-43D7890B7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482" y="1817038"/>
            <a:ext cx="5808518" cy="4375944"/>
          </a:xfrm>
        </p:spPr>
        <p:txBody>
          <a:bodyPr>
            <a:normAutofit/>
          </a:bodyPr>
          <a:lstStyle/>
          <a:p>
            <a:r>
              <a:rPr lang="en-US" dirty="0"/>
              <a:t>Social and economic indicators by country and year including life expectancy, population size and gross domestic product per capita</a:t>
            </a:r>
          </a:p>
          <a:p>
            <a:r>
              <a:rPr lang="en-US" dirty="0" err="1"/>
              <a:t>Gdp</a:t>
            </a:r>
            <a:r>
              <a:rPr lang="en-US" dirty="0"/>
              <a:t> per capita = total economic output / population </a:t>
            </a:r>
          </a:p>
          <a:p>
            <a:r>
              <a:rPr lang="en-US" dirty="0"/>
              <a:t>Country and continent are factor (categorical) variables, repeating variables (e.g. Afghanistan occurs more than once).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496DA-C2A7-4FEC-876D-4D07AC26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2" t="14546" r="39148" b="12424"/>
          <a:stretch/>
        </p:blipFill>
        <p:spPr>
          <a:xfrm>
            <a:off x="5964382" y="1488497"/>
            <a:ext cx="6227618" cy="50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96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67F1-9163-4293-AC22-C11846AD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zones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F1BB-FE79-4128-B49A-7FC0ADB0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48763" cy="4429124"/>
          </a:xfrm>
          <a:solidFill>
            <a:srgbClr val="F6FAFB"/>
          </a:solidFill>
          <a:ln>
            <a:solidFill>
              <a:srgbClr val="F6FAFB"/>
            </a:solidFill>
          </a:ln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timezone</a:t>
            </a:r>
            <a:r>
              <a:rPr lang="en-US" dirty="0"/>
              <a:t> specified, assume local time </a:t>
            </a:r>
          </a:p>
          <a:p>
            <a:pPr>
              <a:buFontTx/>
              <a:buChar char="-"/>
            </a:pPr>
            <a:r>
              <a:rPr lang="en-US" dirty="0"/>
              <a:t>UTC is specified by :00Z </a:t>
            </a:r>
          </a:p>
          <a:p>
            <a:pPr lvl="1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Universal time that doesn’t observe day light savings </a:t>
            </a:r>
          </a:p>
          <a:p>
            <a:pPr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Subtracting from local time will change to different </a:t>
            </a:r>
            <a:r>
              <a:rPr lang="en-US" dirty="0" err="1">
                <a:sym typeface="Wingdings" panose="05000000000000000000" pitchFamily="2" charset="2"/>
              </a:rPr>
              <a:t>timezone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Can specify time zone with </a:t>
            </a:r>
            <a:r>
              <a:rPr lang="en-US" dirty="0" err="1">
                <a:sym typeface="Wingdings" panose="05000000000000000000" pitchFamily="2" charset="2"/>
              </a:rPr>
              <a:t>tz</a:t>
            </a:r>
            <a:r>
              <a:rPr lang="en-US" dirty="0">
                <a:sym typeface="Wingdings" panose="05000000000000000000" pitchFamily="2" charset="2"/>
              </a:rPr>
              <a:t> argument. </a:t>
            </a:r>
          </a:p>
          <a:p>
            <a:pPr lvl="1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6F6F99-1E01-41A4-82ED-F9B20803A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323324"/>
            <a:ext cx="9148763" cy="1169551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Lucida Console" panose="020B0609040504020204" pitchFamily="49" charset="0"/>
              </a:rPr>
              <a:t>[1] "2016-05-15 BST“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 </a:t>
            </a:r>
            <a:endParaRPr lang="en-US" alt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Lucida Console" panose="020B0609040504020204" pitchFamily="49" charset="0"/>
              </a:rPr>
              <a:t>[1] "2016-05-15 UTC"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88469-6913-4196-8966-5B55B1E0FBE5}"/>
              </a:ext>
            </a:extLst>
          </p:cNvPr>
          <p:cNvSpPr/>
          <p:nvPr/>
        </p:nvSpPr>
        <p:spPr>
          <a:xfrm>
            <a:off x="838200" y="4819055"/>
            <a:ext cx="4926349" cy="369332"/>
          </a:xfrm>
          <a:prstGeom prst="rect">
            <a:avLst/>
          </a:prstGeom>
          <a:solidFill>
            <a:srgbClr val="F6FAFB"/>
          </a:solidFill>
        </p:spPr>
        <p:txBody>
          <a:bodyPr wrap="none">
            <a:spAutoFit/>
          </a:bodyPr>
          <a:lstStyle/>
          <a:p>
            <a:r>
              <a:rPr lang="en-GB" dirty="0" err="1">
                <a:latin typeface="Lucida Console" panose="020B0609040504020204" pitchFamily="49" charset="0"/>
              </a:rPr>
              <a:t>as.POSIXct</a:t>
            </a:r>
            <a:r>
              <a:rPr lang="en-GB" dirty="0">
                <a:latin typeface="Lucida Console" panose="020B0609040504020204" pitchFamily="49" charset="0"/>
              </a:rPr>
              <a:t>("2016-05-15T18:00:00Z")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8D927F-A1D0-4231-BE63-6CFB05B8DC73}"/>
              </a:ext>
            </a:extLst>
          </p:cNvPr>
          <p:cNvSpPr/>
          <p:nvPr/>
        </p:nvSpPr>
        <p:spPr>
          <a:xfrm>
            <a:off x="838200" y="5723433"/>
            <a:ext cx="9148763" cy="377330"/>
          </a:xfrm>
          <a:prstGeom prst="rect">
            <a:avLst/>
          </a:prstGeom>
          <a:solidFill>
            <a:srgbClr val="F6FAFB"/>
          </a:solidFill>
        </p:spPr>
        <p:txBody>
          <a:bodyPr wrap="square">
            <a:spAutoFit/>
          </a:bodyPr>
          <a:lstStyle/>
          <a:p>
            <a:r>
              <a:rPr lang="en-GB" dirty="0" err="1">
                <a:latin typeface="Lucida Console" panose="020B0609040504020204" pitchFamily="49" charset="0"/>
              </a:rPr>
              <a:t>as.POSIXct</a:t>
            </a:r>
            <a:r>
              <a:rPr lang="en-GB" dirty="0">
                <a:latin typeface="Lucida Console" panose="020B0609040504020204" pitchFamily="49" charset="0"/>
              </a:rPr>
              <a:t>("2016-05-15T18:00:00Z", </a:t>
            </a:r>
            <a:r>
              <a:rPr lang="en-GB" dirty="0" err="1">
                <a:latin typeface="Lucida Console" panose="020B0609040504020204" pitchFamily="49" charset="0"/>
              </a:rPr>
              <a:t>tz</a:t>
            </a:r>
            <a:r>
              <a:rPr lang="en-GB" dirty="0">
                <a:latin typeface="Lucida Console" panose="020B0609040504020204" pitchFamily="49" charset="0"/>
              </a:rPr>
              <a:t> = "UTC")</a:t>
            </a:r>
          </a:p>
        </p:txBody>
      </p:sp>
    </p:spTree>
    <p:extLst>
      <p:ext uri="{BB962C8B-B14F-4D97-AF65-F5344CB8AC3E}">
        <p14:creationId xmlns:p14="http://schemas.microsoft.com/office/powerpoint/2010/main" val="654020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924A-4866-4ADE-A058-19E730AD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401772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Lubridate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97E5-603F-44A0-AEF0-C0D848E35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7363"/>
            <a:ext cx="452135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Makes working with dates and times in R easy! 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/>
              <a:t> package (which you know all about now!) </a:t>
            </a:r>
          </a:p>
          <a:p>
            <a:pPr>
              <a:buFontTx/>
              <a:buChar char="-"/>
            </a:pPr>
            <a:r>
              <a:rPr lang="en-US" dirty="0"/>
              <a:t>Works well with other 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/>
              <a:t> packages </a:t>
            </a:r>
          </a:p>
          <a:p>
            <a:pPr>
              <a:buFontTx/>
              <a:buChar char="-"/>
            </a:pPr>
            <a:r>
              <a:rPr lang="en-US" dirty="0"/>
              <a:t>Works with multiple different date/time formats</a:t>
            </a:r>
          </a:p>
          <a:p>
            <a:pPr>
              <a:buFontTx/>
              <a:buChar char="-"/>
            </a:pPr>
            <a:r>
              <a:rPr lang="en-US" dirty="0"/>
              <a:t>Can use parse date time for odd orders (e.g. </a:t>
            </a:r>
            <a:r>
              <a:rPr lang="en-US" dirty="0" err="1"/>
              <a:t>dym</a:t>
            </a:r>
            <a:r>
              <a:rPr lang="en-US" dirty="0"/>
              <a:t>) 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C244D3-CF61-4FCE-8ED7-5853ABC33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3387479"/>
            <a:ext cx="5638800" cy="1231106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  [1] "2013-02-27“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  [1] "2013-02-27"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rgbClr val="859900"/>
                </a:solidFill>
                <a:latin typeface="Lucida Console" panose="020B0609040504020204" pitchFamily="49" charset="0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[1] "2013-02-27"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0509D-778F-4261-A96D-A8FB93BCF3F6}"/>
              </a:ext>
            </a:extLst>
          </p:cNvPr>
          <p:cNvSpPr txBox="1"/>
          <p:nvPr/>
        </p:nvSpPr>
        <p:spPr>
          <a:xfrm>
            <a:off x="6159500" y="1456711"/>
            <a:ext cx="64387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Lucida Console" panose="020B0609040504020204" pitchFamily="49" charset="0"/>
              </a:rPr>
              <a:t>#Load </a:t>
            </a:r>
            <a:r>
              <a:rPr lang="en-US" altLang="en-US" sz="1600" dirty="0" err="1">
                <a:latin typeface="Lucida Console" panose="020B0609040504020204" pitchFamily="49" charset="0"/>
              </a:rPr>
              <a:t>lubridate</a:t>
            </a:r>
            <a:r>
              <a:rPr lang="en-US" altLang="en-US" sz="1600" dirty="0">
                <a:latin typeface="Lucida Console" panose="020B0609040504020204" pitchFamily="49" charset="0"/>
              </a:rPr>
              <a:t> </a:t>
            </a:r>
          </a:p>
          <a:p>
            <a:r>
              <a:rPr lang="en-US" altLang="en-US" sz="1600" dirty="0">
                <a:latin typeface="Lucida Console" panose="020B0609040504020204" pitchFamily="49" charset="0"/>
              </a:rPr>
              <a:t>library(</a:t>
            </a:r>
            <a:r>
              <a:rPr lang="en-US" altLang="en-US" sz="1600" dirty="0" err="1">
                <a:latin typeface="Lucida Console" panose="020B0609040504020204" pitchFamily="49" charset="0"/>
              </a:rPr>
              <a:t>lubridate</a:t>
            </a:r>
            <a:r>
              <a:rPr lang="en-US" altLang="en-US" sz="1600" dirty="0">
                <a:latin typeface="Lucida Console" panose="020B0609040504020204" pitchFamily="49" charset="0"/>
              </a:rPr>
              <a:t>)</a:t>
            </a:r>
          </a:p>
          <a:p>
            <a:endParaRPr lang="en-US" altLang="en-US" sz="1600" dirty="0">
              <a:latin typeface="Lucida Console" panose="020B0609040504020204" pitchFamily="49" charset="0"/>
            </a:endParaRPr>
          </a:p>
          <a:p>
            <a:r>
              <a:rPr lang="en-US" altLang="en-US" sz="1600" dirty="0">
                <a:latin typeface="Lucida Console" panose="020B0609040504020204" pitchFamily="49" charset="0"/>
              </a:rPr>
              <a:t>#Various orders of inputs</a:t>
            </a:r>
          </a:p>
          <a:p>
            <a:r>
              <a:rPr lang="en-US" altLang="en-US" sz="1600" dirty="0" err="1">
                <a:latin typeface="Lucida Console" panose="020B0609040504020204" pitchFamily="49" charset="0"/>
              </a:rPr>
              <a:t>ymd</a:t>
            </a:r>
            <a:r>
              <a:rPr lang="en-US" altLang="en-US" sz="1600" dirty="0">
                <a:latin typeface="Lucida Console" panose="020B0609040504020204" pitchFamily="49" charset="0"/>
              </a:rPr>
              <a:t>("2013-02-27")</a:t>
            </a:r>
          </a:p>
          <a:p>
            <a:r>
              <a:rPr lang="en-US" altLang="en-US" sz="1600" dirty="0" err="1">
                <a:latin typeface="Lucida Console" panose="020B0609040504020204" pitchFamily="49" charset="0"/>
              </a:rPr>
              <a:t>mdy</a:t>
            </a:r>
            <a:r>
              <a:rPr lang="en-US" altLang="en-US" sz="1600" dirty="0">
                <a:latin typeface="Lucida Console" panose="020B0609040504020204" pitchFamily="49" charset="0"/>
              </a:rPr>
              <a:t>("02-27-2013")</a:t>
            </a:r>
          </a:p>
          <a:p>
            <a:r>
              <a:rPr lang="en-US" altLang="en-US" sz="1600" dirty="0" err="1">
                <a:latin typeface="Lucida Console" panose="020B0609040504020204" pitchFamily="49" charset="0"/>
              </a:rPr>
              <a:t>dmy</a:t>
            </a:r>
            <a:r>
              <a:rPr lang="en-US" altLang="en-US" sz="1600" dirty="0">
                <a:latin typeface="Lucida Console" panose="020B0609040504020204" pitchFamily="49" charset="0"/>
              </a:rPr>
              <a:t>("27-02-2013") </a:t>
            </a:r>
          </a:p>
          <a:p>
            <a:r>
              <a:rPr lang="en-US" altLang="en-US" dirty="0">
                <a:solidFill>
                  <a:srgbClr val="859900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altLang="en-US" dirty="0">
                <a:latin typeface="Lucida Console" panose="020B0609040504020204" pitchFamily="49" charset="0"/>
              </a:rPr>
              <a:t> 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794FA-8C12-455B-B1A5-BF36714A1FC7}"/>
              </a:ext>
            </a:extLst>
          </p:cNvPr>
          <p:cNvSpPr/>
          <p:nvPr/>
        </p:nvSpPr>
        <p:spPr>
          <a:xfrm>
            <a:off x="6038850" y="4649363"/>
            <a:ext cx="5880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Lucida Console" panose="020B0609040504020204" pitchFamily="49" charset="0"/>
              </a:rPr>
              <a:t># Character input manipulation </a:t>
            </a:r>
          </a:p>
          <a:p>
            <a:r>
              <a:rPr lang="en-GB" sz="1600" dirty="0" err="1">
                <a:latin typeface="Lucida Console" panose="020B0609040504020204" pitchFamily="49" charset="0"/>
              </a:rPr>
              <a:t>parse_date_time</a:t>
            </a:r>
            <a:r>
              <a:rPr lang="en-GB" sz="1600" dirty="0">
                <a:latin typeface="Lucida Console" panose="020B0609040504020204" pitchFamily="49" charset="0"/>
              </a:rPr>
              <a:t>(c("February 27th 2013", "27th February 2013"), order = c("</a:t>
            </a:r>
            <a:r>
              <a:rPr lang="en-GB" sz="1600" dirty="0" err="1">
                <a:latin typeface="Lucida Console" panose="020B0609040504020204" pitchFamily="49" charset="0"/>
              </a:rPr>
              <a:t>mdy</a:t>
            </a:r>
            <a:r>
              <a:rPr lang="en-GB" sz="1600" dirty="0">
                <a:latin typeface="Lucida Console" panose="020B0609040504020204" pitchFamily="49" charset="0"/>
              </a:rPr>
              <a:t>", "</a:t>
            </a:r>
            <a:r>
              <a:rPr lang="en-GB" sz="1600" dirty="0" err="1">
                <a:latin typeface="Lucida Console" panose="020B0609040504020204" pitchFamily="49" charset="0"/>
              </a:rPr>
              <a:t>dmy</a:t>
            </a:r>
            <a:r>
              <a:rPr lang="en-GB" sz="1600" dirty="0">
                <a:latin typeface="Lucida Console" panose="020B0609040504020204" pitchFamily="49" charset="0"/>
              </a:rPr>
              <a:t>"))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490E62B-326F-4770-A4A9-238BACB2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680415"/>
            <a:ext cx="5702300" cy="246221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  [1] "2013-02-27 GMT" "2013-02-27 GMT"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06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DA08-0E6A-4AE7-9BBF-E48515D5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ymd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/>
              <a:t>and friends! </a:t>
            </a:r>
            <a:endParaRPr lang="en-GB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04D3E8-FD78-46AE-A355-58CD704D9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4" t="43102" r="62181" b="24711"/>
          <a:stretch/>
        </p:blipFill>
        <p:spPr>
          <a:xfrm>
            <a:off x="1193800" y="1930399"/>
            <a:ext cx="3949700" cy="4541415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27E122-09FB-4C2C-A7D9-C27D2DE9F9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7" t="40521" r="60449" b="24909"/>
          <a:stretch/>
        </p:blipFill>
        <p:spPr>
          <a:xfrm>
            <a:off x="5753643" y="2035964"/>
            <a:ext cx="3898900" cy="43817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C726C2-4520-490A-A174-E8AF03B80A2F}"/>
              </a:ext>
            </a:extLst>
          </p:cNvPr>
          <p:cNvSpPr/>
          <p:nvPr/>
        </p:nvSpPr>
        <p:spPr>
          <a:xfrm>
            <a:off x="5740127" y="2432051"/>
            <a:ext cx="4051572" cy="273048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2157E-2F0C-4683-8513-8CC4AD922373}"/>
              </a:ext>
            </a:extLst>
          </p:cNvPr>
          <p:cNvSpPr/>
          <p:nvPr/>
        </p:nvSpPr>
        <p:spPr>
          <a:xfrm>
            <a:off x="5360486" y="3275013"/>
            <a:ext cx="4863013" cy="374653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D3542-8DBA-4AF7-A9A5-6D7848E8B364}"/>
              </a:ext>
            </a:extLst>
          </p:cNvPr>
          <p:cNvSpPr/>
          <p:nvPr/>
        </p:nvSpPr>
        <p:spPr>
          <a:xfrm>
            <a:off x="5715000" y="4074322"/>
            <a:ext cx="4152900" cy="238125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B1D3F4-743E-4362-9F3E-A865C4D4F94F}"/>
              </a:ext>
            </a:extLst>
          </p:cNvPr>
          <p:cNvSpPr/>
          <p:nvPr/>
        </p:nvSpPr>
        <p:spPr>
          <a:xfrm>
            <a:off x="5703386" y="4845846"/>
            <a:ext cx="3961314" cy="406398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2FCD1-BDB6-49B5-8202-904396E3A194}"/>
              </a:ext>
            </a:extLst>
          </p:cNvPr>
          <p:cNvSpPr/>
          <p:nvPr/>
        </p:nvSpPr>
        <p:spPr>
          <a:xfrm>
            <a:off x="5536656" y="5608644"/>
            <a:ext cx="4255043" cy="238125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6D106C-1772-4308-A51F-8A3F9A3D5BD1}"/>
              </a:ext>
            </a:extLst>
          </p:cNvPr>
          <p:cNvSpPr/>
          <p:nvPr/>
        </p:nvSpPr>
        <p:spPr>
          <a:xfrm>
            <a:off x="1193800" y="2495322"/>
            <a:ext cx="3949700" cy="209777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07D752-6F09-43AC-A542-971BA04D7C8C}"/>
              </a:ext>
            </a:extLst>
          </p:cNvPr>
          <p:cNvSpPr/>
          <p:nvPr/>
        </p:nvSpPr>
        <p:spPr>
          <a:xfrm>
            <a:off x="1143000" y="3275013"/>
            <a:ext cx="4000500" cy="238125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80C163-D63A-405B-B2FB-798126269E7E}"/>
              </a:ext>
            </a:extLst>
          </p:cNvPr>
          <p:cNvSpPr/>
          <p:nvPr/>
        </p:nvSpPr>
        <p:spPr>
          <a:xfrm>
            <a:off x="990600" y="4014795"/>
            <a:ext cx="4152900" cy="322151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9BDAFC-3E2E-4F63-B210-0CFFFAAC7D36}"/>
              </a:ext>
            </a:extLst>
          </p:cNvPr>
          <p:cNvSpPr/>
          <p:nvPr/>
        </p:nvSpPr>
        <p:spPr>
          <a:xfrm>
            <a:off x="1182186" y="4826789"/>
            <a:ext cx="3961314" cy="306384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B8FE91-55C0-4590-8024-6191DF14399A}"/>
              </a:ext>
            </a:extLst>
          </p:cNvPr>
          <p:cNvSpPr/>
          <p:nvPr/>
        </p:nvSpPr>
        <p:spPr>
          <a:xfrm>
            <a:off x="1143000" y="5636400"/>
            <a:ext cx="4095478" cy="306384"/>
          </a:xfrm>
          <a:prstGeom prst="rect">
            <a:avLst/>
          </a:prstGeom>
          <a:solidFill>
            <a:srgbClr val="EBF4F7"/>
          </a:solidFill>
          <a:ln>
            <a:solidFill>
              <a:srgbClr val="EBF4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483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56A9-0601-4346-920B-80E06729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difftime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92E1E-F136-475C-844A-FC025052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Identify the difference in time between two dates</a:t>
            </a:r>
          </a:p>
          <a:p>
            <a:pPr>
              <a:buFontTx/>
              <a:buChar char="-"/>
            </a:pPr>
            <a:r>
              <a:rPr lang="en-US" dirty="0"/>
              <a:t>e.g. attendance at clinic, time between samples taken,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GB" dirty="0"/>
              <a:t>Units include: “secs”, “mins”, “hours”, “days”, “weeks”</a:t>
            </a:r>
          </a:p>
          <a:p>
            <a:pPr marL="0" indent="0">
              <a:buNone/>
            </a:pPr>
            <a:r>
              <a:rPr lang="en-GB" dirty="0"/>
              <a:t>- As such, can be more specific with what type of difference time you would like to calculate between two variables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52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EA22-4C9C-4E3E-BC30-9B0D3AF7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?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parse_date_time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dirty="0"/>
              <a:t>, let’s practice! </a:t>
            </a:r>
            <a:endParaRPr lang="en-GB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00092E-8338-4349-BC47-2B138AF73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1" t="32471" r="39908" b="22213"/>
          <a:stretch/>
        </p:blipFill>
        <p:spPr>
          <a:xfrm>
            <a:off x="2305049" y="1828800"/>
            <a:ext cx="7581901" cy="4936621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61D082-57F9-48AB-9991-B0AF150257A3}"/>
              </a:ext>
            </a:extLst>
          </p:cNvPr>
          <p:cNvCxnSpPr>
            <a:cxnSpLocks/>
          </p:cNvCxnSpPr>
          <p:nvPr/>
        </p:nvCxnSpPr>
        <p:spPr>
          <a:xfrm>
            <a:off x="6197600" y="6527800"/>
            <a:ext cx="35433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725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87DE-4600-4E03-9FB9-E091C79C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make_date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8554B3-7CBB-4321-99BF-FCFA461BA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33054" r="37918" b="42721"/>
          <a:stretch/>
        </p:blipFill>
        <p:spPr>
          <a:xfrm>
            <a:off x="1346200" y="4788559"/>
            <a:ext cx="6223000" cy="20694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4FD42-2011-4C2F-A3F4-DB465D315CD4}"/>
              </a:ext>
            </a:extLst>
          </p:cNvPr>
          <p:cNvSpPr txBox="1"/>
          <p:nvPr/>
        </p:nvSpPr>
        <p:spPr>
          <a:xfrm>
            <a:off x="1028700" y="2070100"/>
            <a:ext cx="77851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make_date</a:t>
            </a:r>
            <a:r>
              <a:rPr lang="en-US" sz="2400" dirty="0"/>
              <a:t>() is useful when date variables are spread across a data frame 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E.g. if you had a column for year, a column for month and a column for day, you can use </a:t>
            </a:r>
            <a:r>
              <a:rPr lang="en-US" sz="2400" dirty="0" err="1"/>
              <a:t>make_date</a:t>
            </a:r>
            <a:r>
              <a:rPr lang="en-US" sz="2400" dirty="0"/>
              <a:t>() within a mutate pipe (remember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%&gt;%</a:t>
            </a:r>
            <a:r>
              <a:rPr lang="en-US" sz="2400" dirty="0"/>
              <a:t>) to create a variable which combines these three columns together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9640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7301-DE7A-4928-93DC-2D002528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portions of date/time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ABB3-42FE-4593-BCF1-9940833B2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7" t="33317" r="46617" b="22745"/>
          <a:stretch/>
        </p:blipFill>
        <p:spPr>
          <a:xfrm>
            <a:off x="838200" y="1690688"/>
            <a:ext cx="5670177" cy="435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085B62-F4F5-4006-877A-2070FF15035B}"/>
              </a:ext>
            </a:extLst>
          </p:cNvPr>
          <p:cNvSpPr/>
          <p:nvPr/>
        </p:nvSpPr>
        <p:spPr>
          <a:xfrm>
            <a:off x="6628902" y="2789139"/>
            <a:ext cx="4242298" cy="1077218"/>
          </a:xfrm>
          <a:prstGeom prst="rect">
            <a:avLst/>
          </a:prstGeom>
          <a:solidFill>
            <a:srgbClr val="F6FAFB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Lucida Console" panose="020B0609040504020204" pitchFamily="49" charset="0"/>
              </a:rPr>
              <a:t>x &lt;- </a:t>
            </a:r>
            <a:r>
              <a:rPr lang="en-GB" sz="1600" dirty="0" err="1">
                <a:latin typeface="Lucida Console" panose="020B0609040504020204" pitchFamily="49" charset="0"/>
              </a:rPr>
              <a:t>ymd</a:t>
            </a:r>
            <a:r>
              <a:rPr lang="en-GB" sz="1600" dirty="0">
                <a:latin typeface="Lucida Console" panose="020B0609040504020204" pitchFamily="49" charset="0"/>
              </a:rPr>
              <a:t>("2013 February 27th")</a:t>
            </a:r>
          </a:p>
          <a:p>
            <a:r>
              <a:rPr lang="en-GB" sz="1600" dirty="0">
                <a:latin typeface="Lucida Console" panose="020B0609040504020204" pitchFamily="49" charset="0"/>
              </a:rPr>
              <a:t>year(x)</a:t>
            </a:r>
          </a:p>
          <a:p>
            <a:r>
              <a:rPr lang="en-GB" sz="1600" dirty="0">
                <a:latin typeface="Lucida Console" panose="020B0609040504020204" pitchFamily="49" charset="0"/>
              </a:rPr>
              <a:t>month(x)</a:t>
            </a:r>
          </a:p>
          <a:p>
            <a:r>
              <a:rPr lang="en-GB" sz="1600" dirty="0">
                <a:latin typeface="Lucida Console" panose="020B0609040504020204" pitchFamily="49" charset="0"/>
              </a:rPr>
              <a:t>day(x)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8F9088A-E9AF-4B9A-96F1-C6B993CDF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902" y="3866357"/>
            <a:ext cx="4242298" cy="1723549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&gt; year(x)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>
                <a:solidFill>
                  <a:srgbClr val="93A1A1"/>
                </a:solidFill>
                <a:latin typeface="Lucida Console" panose="020B060904050402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[1] 2013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93A1A1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&gt; month(x)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 [1] 2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93A1A1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>
                <a:solidFill>
                  <a:srgbClr val="93A1A1"/>
                </a:solidFill>
                <a:latin typeface="Lucida Console" panose="020B0609040504020204" pitchFamily="49" charset="0"/>
              </a:rPr>
              <a:t>&gt;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day(x)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 [1] 27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862AA6-4BC0-45C0-BF5C-D63069559EE6}"/>
              </a:ext>
            </a:extLst>
          </p:cNvPr>
          <p:cNvCxnSpPr/>
          <p:nvPr/>
        </p:nvCxnSpPr>
        <p:spPr>
          <a:xfrm>
            <a:off x="914400" y="5909912"/>
            <a:ext cx="4928135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C5CAC59-436B-45FE-9B46-DE0B569B4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99745"/>
            <a:ext cx="6005362" cy="107721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952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7301-DE7A-4928-93DC-2D002528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portions of date/time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ABB3-42FE-4593-BCF1-9940833B2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7" t="33317" r="46617" b="22745"/>
          <a:stretch/>
        </p:blipFill>
        <p:spPr>
          <a:xfrm>
            <a:off x="838200" y="1690688"/>
            <a:ext cx="5670177" cy="43513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862AA6-4BC0-45C0-BF5C-D63069559EE6}"/>
              </a:ext>
            </a:extLst>
          </p:cNvPr>
          <p:cNvCxnSpPr/>
          <p:nvPr/>
        </p:nvCxnSpPr>
        <p:spPr>
          <a:xfrm>
            <a:off x="914400" y="5909912"/>
            <a:ext cx="4928135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395C273-D511-4D3B-9F7C-91F9CB4EE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32811" r="41581" b="30912"/>
          <a:stretch/>
        </p:blipFill>
        <p:spPr>
          <a:xfrm>
            <a:off x="5842535" y="1631581"/>
            <a:ext cx="6550298" cy="3522126"/>
          </a:xfrm>
        </p:spPr>
      </p:pic>
    </p:spTree>
    <p:extLst>
      <p:ext uri="{BB962C8B-B14F-4D97-AF65-F5344CB8AC3E}">
        <p14:creationId xmlns:p14="http://schemas.microsoft.com/office/powerpoint/2010/main" val="1418932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7486-41E5-4B4F-8A0C-78058B3C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functions in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lubridate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1466-0381-4226-BECC-BBCB1475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Rounding: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round_date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/>
              <a:t>rounds to nearest value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floor_date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/>
              <a:t>rounds down 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ceiling_date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/>
              <a:t>rounds up </a:t>
            </a:r>
          </a:p>
          <a:p>
            <a:pPr lvl="1">
              <a:buFontTx/>
              <a:buChar char="-"/>
            </a:pPr>
            <a:r>
              <a:rPr lang="en-US" dirty="0"/>
              <a:t>You can specify “second”, “minute”, “hour”, “day”, “week”, “month”, “</a:t>
            </a:r>
            <a:r>
              <a:rPr lang="en-US" dirty="0" err="1"/>
              <a:t>bimonth</a:t>
            </a:r>
            <a:r>
              <a:rPr lang="en-US" dirty="0"/>
              <a:t>”, “quarter”, “</a:t>
            </a:r>
            <a:r>
              <a:rPr lang="en-US" dirty="0" err="1"/>
              <a:t>halfyear</a:t>
            </a:r>
            <a:r>
              <a:rPr lang="en-US" dirty="0"/>
              <a:t>”, or “year”</a:t>
            </a:r>
          </a:p>
          <a:p>
            <a:pPr lvl="1">
              <a:buFontTx/>
              <a:buChar char="-"/>
            </a:pPr>
            <a:r>
              <a:rPr lang="en-US" dirty="0"/>
              <a:t>OR any multiple of these, e.g. “2 years” or “30 minutes”</a:t>
            </a:r>
          </a:p>
          <a:p>
            <a:pPr>
              <a:buFontTx/>
              <a:buChar char="-"/>
            </a:pPr>
            <a:r>
              <a:rPr lang="en-GB" dirty="0"/>
              <a:t>Rounding is useful since rather than extracting, e.g. extracting hours, you still retain the whole time unit </a:t>
            </a:r>
          </a:p>
        </p:txBody>
      </p:sp>
    </p:spTree>
    <p:extLst>
      <p:ext uri="{BB962C8B-B14F-4D97-AF65-F5344CB8AC3E}">
        <p14:creationId xmlns:p14="http://schemas.microsoft.com/office/powerpoint/2010/main" val="1212625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371C-68E3-4C3D-8FBE-F7D961CB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spans in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lubridate</a:t>
            </a:r>
            <a:r>
              <a:rPr lang="en-US" dirty="0"/>
              <a:t>: </a:t>
            </a:r>
            <a:r>
              <a:rPr lang="en-US" b="1" dirty="0"/>
              <a:t>Period</a:t>
            </a:r>
            <a:r>
              <a:rPr lang="en-US" dirty="0"/>
              <a:t> and </a:t>
            </a:r>
            <a:r>
              <a:rPr lang="en-US" b="1" dirty="0"/>
              <a:t>Duration</a:t>
            </a: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21E37-FEE9-468E-BD7A-AF4CC677B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40" y="1896567"/>
            <a:ext cx="564766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Period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Human concept of a time span </a:t>
            </a:r>
          </a:p>
          <a:p>
            <a:pPr>
              <a:buFontTx/>
              <a:buChar char="-"/>
            </a:pPr>
            <a:r>
              <a:rPr lang="en-US" dirty="0"/>
              <a:t>Datetime + period of one day = same time on the next date</a:t>
            </a:r>
          </a:p>
          <a:p>
            <a:pPr>
              <a:buFontTx/>
              <a:buChar char="-"/>
            </a:pPr>
            <a:r>
              <a:rPr lang="en-US" dirty="0"/>
              <a:t>Variable length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Duration</a:t>
            </a:r>
            <a:r>
              <a:rPr lang="en-GB" dirty="0"/>
              <a:t> </a:t>
            </a:r>
          </a:p>
          <a:p>
            <a:pPr>
              <a:buFontTx/>
              <a:buChar char="-"/>
            </a:pPr>
            <a:r>
              <a:rPr lang="en-GB" dirty="0"/>
              <a:t>Stopwatch concept of time span </a:t>
            </a:r>
          </a:p>
          <a:p>
            <a:pPr>
              <a:buFontTx/>
              <a:buChar char="-"/>
            </a:pPr>
            <a:r>
              <a:rPr lang="en-GB" dirty="0"/>
              <a:t>Datetime + duration of one day = 86400 seconds </a:t>
            </a:r>
          </a:p>
          <a:p>
            <a:pPr>
              <a:buFontTx/>
              <a:buChar char="-"/>
            </a:pPr>
            <a:r>
              <a:rPr lang="en-GB" dirty="0"/>
              <a:t>Fixed number of seconds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5AB826-0A93-43AE-BDFD-956E49F2E25E}"/>
              </a:ext>
            </a:extLst>
          </p:cNvPr>
          <p:cNvSpPr/>
          <p:nvPr/>
        </p:nvSpPr>
        <p:spPr>
          <a:xfrm>
            <a:off x="5862536" y="2236960"/>
            <a:ext cx="6096000" cy="3231654"/>
          </a:xfrm>
          <a:prstGeom prst="rect">
            <a:avLst/>
          </a:prstGeom>
          <a:solidFill>
            <a:srgbClr val="F6FAFB"/>
          </a:solidFill>
        </p:spPr>
        <p:txBody>
          <a:bodyPr>
            <a:spAutoFit/>
          </a:bodyPr>
          <a:lstStyle/>
          <a:p>
            <a:r>
              <a:rPr lang="en-GB" sz="1400" dirty="0">
                <a:latin typeface="Lucida Console" panose="020B0609040504020204" pitchFamily="49" charset="0"/>
              </a:rPr>
              <a:t>mar_11 &lt;- </a:t>
            </a:r>
            <a:r>
              <a:rPr lang="en-GB" sz="1400" dirty="0" err="1">
                <a:latin typeface="Lucida Console" panose="020B0609040504020204" pitchFamily="49" charset="0"/>
              </a:rPr>
              <a:t>ymd_hms</a:t>
            </a:r>
            <a:r>
              <a:rPr lang="en-GB" sz="1400" dirty="0">
                <a:latin typeface="Lucida Console" panose="020B0609040504020204" pitchFamily="49" charset="0"/>
              </a:rPr>
              <a:t>("2017-03-11 12:00:00",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               </a:t>
            </a:r>
            <a:r>
              <a:rPr lang="en-GB" sz="1400" dirty="0" err="1">
                <a:latin typeface="Lucida Console" panose="020B0609040504020204" pitchFamily="49" charset="0"/>
              </a:rPr>
              <a:t>tz</a:t>
            </a:r>
            <a:r>
              <a:rPr lang="en-GB" sz="1400" dirty="0">
                <a:latin typeface="Lucida Console" panose="020B0609040504020204" pitchFamily="49" charset="0"/>
              </a:rPr>
              <a:t> = "America/</a:t>
            </a:r>
            <a:r>
              <a:rPr lang="en-GB" sz="1400" dirty="0" err="1">
                <a:latin typeface="Lucida Console" panose="020B0609040504020204" pitchFamily="49" charset="0"/>
              </a:rPr>
              <a:t>Los_Angeles</a:t>
            </a:r>
            <a:r>
              <a:rPr lang="en-GB" sz="1400" dirty="0">
                <a:latin typeface="Lucida Console" panose="020B0609040504020204" pitchFamily="49" charset="0"/>
              </a:rPr>
              <a:t>")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mar_12 &lt;- </a:t>
            </a:r>
            <a:r>
              <a:rPr lang="en-GB" sz="1400" dirty="0" err="1">
                <a:latin typeface="Lucida Console" panose="020B0609040504020204" pitchFamily="49" charset="0"/>
              </a:rPr>
              <a:t>ymd_hms</a:t>
            </a:r>
            <a:r>
              <a:rPr lang="en-GB" sz="1400" dirty="0">
                <a:latin typeface="Lucida Console" panose="020B0609040504020204" pitchFamily="49" charset="0"/>
              </a:rPr>
              <a:t>("2017-03-12 12:00:00",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               </a:t>
            </a:r>
            <a:r>
              <a:rPr lang="en-GB" sz="1400" dirty="0" err="1">
                <a:latin typeface="Lucida Console" panose="020B0609040504020204" pitchFamily="49" charset="0"/>
              </a:rPr>
              <a:t>tz</a:t>
            </a:r>
            <a:r>
              <a:rPr lang="en-GB" sz="1400" dirty="0">
                <a:latin typeface="Lucida Console" panose="020B0609040504020204" pitchFamily="49" charset="0"/>
              </a:rPr>
              <a:t> = "America/</a:t>
            </a:r>
            <a:r>
              <a:rPr lang="en-GB" sz="1400" dirty="0" err="1">
                <a:latin typeface="Lucida Console" panose="020B0609040504020204" pitchFamily="49" charset="0"/>
              </a:rPr>
              <a:t>Los_Angeles</a:t>
            </a:r>
            <a:r>
              <a:rPr lang="en-GB" sz="1400" dirty="0">
                <a:latin typeface="Lucida Console" panose="020B0609040504020204" pitchFamily="49" charset="0"/>
              </a:rPr>
              <a:t>")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mar_13 &lt;- </a:t>
            </a:r>
            <a:r>
              <a:rPr lang="en-GB" sz="1400" dirty="0" err="1">
                <a:latin typeface="Lucida Console" panose="020B0609040504020204" pitchFamily="49" charset="0"/>
              </a:rPr>
              <a:t>ymd_hms</a:t>
            </a:r>
            <a:r>
              <a:rPr lang="en-GB" sz="1400" dirty="0">
                <a:latin typeface="Lucida Console" panose="020B0609040504020204" pitchFamily="49" charset="0"/>
              </a:rPr>
              <a:t>("2017-03-13 12:00:00",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               </a:t>
            </a:r>
            <a:r>
              <a:rPr lang="en-GB" sz="1400" dirty="0" err="1">
                <a:latin typeface="Lucida Console" panose="020B0609040504020204" pitchFamily="49" charset="0"/>
              </a:rPr>
              <a:t>tz</a:t>
            </a:r>
            <a:r>
              <a:rPr lang="en-GB" sz="1400" dirty="0">
                <a:latin typeface="Lucida Console" panose="020B0609040504020204" pitchFamily="49" charset="0"/>
              </a:rPr>
              <a:t> = "America/</a:t>
            </a:r>
            <a:r>
              <a:rPr lang="en-GB" sz="1400" dirty="0" err="1">
                <a:latin typeface="Lucida Console" panose="020B0609040504020204" pitchFamily="49" charset="0"/>
              </a:rPr>
              <a:t>Los_Angeles</a:t>
            </a:r>
            <a:r>
              <a:rPr lang="en-GB" sz="1400" dirty="0">
                <a:latin typeface="Lucida Console" panose="020B0609040504020204" pitchFamily="49" charset="0"/>
              </a:rPr>
              <a:t>")</a:t>
            </a:r>
          </a:p>
          <a:p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# Difference between mar_13 and mar_12 in seconds</a:t>
            </a:r>
          </a:p>
          <a:p>
            <a:r>
              <a:rPr lang="en-US" sz="1400" dirty="0" err="1">
                <a:latin typeface="Lucida Console" panose="020B0609040504020204" pitchFamily="49" charset="0"/>
              </a:rPr>
              <a:t>difftime</a:t>
            </a:r>
            <a:r>
              <a:rPr lang="en-US" sz="1400" dirty="0">
                <a:latin typeface="Lucida Console" panose="020B0609040504020204" pitchFamily="49" charset="0"/>
              </a:rPr>
              <a:t>(mar_13, mar_12, units = "secs")</a:t>
            </a:r>
          </a:p>
          <a:p>
            <a:endParaRPr lang="en-US" sz="1400" dirty="0">
              <a:latin typeface="Lucida Console" panose="020B0609040504020204" pitchFamily="49" charset="0"/>
            </a:endParaRPr>
          </a:p>
          <a:p>
            <a:r>
              <a:rPr lang="en-US" sz="1400" dirty="0">
                <a:latin typeface="Lucida Console" panose="020B0609040504020204" pitchFamily="49" charset="0"/>
              </a:rPr>
              <a:t># Difference between mar_12 and mar_11 in seconds</a:t>
            </a:r>
          </a:p>
          <a:p>
            <a:r>
              <a:rPr lang="en-US" sz="1400" dirty="0" err="1">
                <a:latin typeface="Lucida Console" panose="020B0609040504020204" pitchFamily="49" charset="0"/>
              </a:rPr>
              <a:t>difftime</a:t>
            </a:r>
            <a:r>
              <a:rPr lang="en-US" sz="1400" dirty="0">
                <a:latin typeface="Lucida Console" panose="020B0609040504020204" pitchFamily="49" charset="0"/>
              </a:rPr>
              <a:t>(mar_12, mar_11, units = "secs")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12CCA5-0FEB-49C6-8D35-6B44227BA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536" y="5211758"/>
            <a:ext cx="6096000" cy="86177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difftime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(mar_13, mar_12, units = "secs")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Time difference of 86400 secs </a:t>
            </a:r>
            <a:endParaRPr lang="en-US" altLang="en-US" sz="1400" dirty="0">
              <a:solidFill>
                <a:srgbClr val="859900"/>
              </a:solidFill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difftime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9900"/>
                </a:solidFill>
                <a:effectLst/>
                <a:latin typeface="Lucida Console" panose="020B0609040504020204" pitchFamily="49" charset="0"/>
              </a:rPr>
              <a:t>(mar_12, mar_11, units = "secs")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3A1A1"/>
                </a:solidFill>
                <a:effectLst/>
                <a:latin typeface="Lucida Console" panose="020B0609040504020204" pitchFamily="49" charset="0"/>
              </a:rPr>
              <a:t>Time difference of 82800 secs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7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0473-7565-4770-BFEC-543489D4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Gapminder</a:t>
            </a:r>
            <a:r>
              <a:rPr lang="en-US" dirty="0"/>
              <a:t> 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EAFE-C3AE-4DBB-BE63-F8C12CA00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927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Observations vs. rows, </a:t>
            </a:r>
            <a:r>
              <a:rPr lang="en-US" dirty="0" err="1"/>
              <a:t>dataframe</a:t>
            </a:r>
            <a:r>
              <a:rPr lang="en-US" dirty="0"/>
              <a:t> format </a:t>
            </a:r>
          </a:p>
          <a:p>
            <a:r>
              <a:rPr lang="en-US" dirty="0"/>
              <a:t>Each row represents unique pair of country and year </a:t>
            </a:r>
          </a:p>
          <a:p>
            <a:r>
              <a:rPr lang="en-US" dirty="0"/>
              <a:t>Each variable has a consistent datatype</a:t>
            </a:r>
          </a:p>
          <a:p>
            <a:pPr lvl="1"/>
            <a:r>
              <a:rPr lang="en-US" dirty="0"/>
              <a:t>E.g. numbers, like life expectancy or population, vs. categorical, like country or continent.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EF5FF-B46F-464F-9918-025A5ED87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58" r="28750" b="12122"/>
          <a:stretch/>
        </p:blipFill>
        <p:spPr>
          <a:xfrm>
            <a:off x="4530436" y="2031637"/>
            <a:ext cx="7855528" cy="39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4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F75C-83B7-4CDC-A159-D90D432C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spans in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lubridate</a:t>
            </a:r>
            <a:r>
              <a:rPr lang="en-US" dirty="0"/>
              <a:t>: </a:t>
            </a:r>
            <a:r>
              <a:rPr lang="en-US" b="1" dirty="0"/>
              <a:t>Intervals</a:t>
            </a:r>
            <a:endParaRPr lang="en-GB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E20B5-009D-4662-8413-21162FA96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197" t="34613" r="38899" b="34924"/>
          <a:stretch/>
        </p:blipFill>
        <p:spPr>
          <a:xfrm>
            <a:off x="801267" y="4529911"/>
            <a:ext cx="5421549" cy="2328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7CB8C-43BA-4629-B270-1AB05D345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46" t="33192" r="37607" b="25390"/>
          <a:stretch/>
        </p:blipFill>
        <p:spPr>
          <a:xfrm>
            <a:off x="668681" y="1352817"/>
            <a:ext cx="5686723" cy="3158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5EAF8-52E5-40D8-826F-1EA3B7911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59" t="32292" r="39649" b="25625"/>
          <a:stretch/>
        </p:blipFill>
        <p:spPr>
          <a:xfrm>
            <a:off x="6096000" y="1385324"/>
            <a:ext cx="5835834" cy="3498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9579C-5F53-4B74-B146-55B9DE3AE187}"/>
              </a:ext>
            </a:extLst>
          </p:cNvPr>
          <p:cNvSpPr txBox="1"/>
          <p:nvPr/>
        </p:nvSpPr>
        <p:spPr>
          <a:xfrm>
            <a:off x="6355403" y="5132016"/>
            <a:ext cx="5421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Use:</a:t>
            </a:r>
          </a:p>
          <a:p>
            <a:r>
              <a:rPr lang="en-GB" b="1" dirty="0"/>
              <a:t>Intervals</a:t>
            </a:r>
            <a:r>
              <a:rPr lang="en-GB" dirty="0"/>
              <a:t> when you have a start and end point </a:t>
            </a:r>
          </a:p>
          <a:p>
            <a:r>
              <a:rPr lang="en-GB" b="1" dirty="0"/>
              <a:t>Durations</a:t>
            </a:r>
            <a:r>
              <a:rPr lang="en-GB" dirty="0"/>
              <a:t> if you are interested in seconds elapsed</a:t>
            </a:r>
          </a:p>
          <a:p>
            <a:r>
              <a:rPr lang="en-GB" b="1" dirty="0"/>
              <a:t>Periods</a:t>
            </a:r>
            <a:r>
              <a:rPr lang="en-GB" dirty="0"/>
              <a:t> if you are interested in human units (DLS, leap years, etc.)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13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5CA0-335A-4C22-A220-041F8001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parsing with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fast_strptime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40FC-1D07-4B6F-8E35-3B0E7EDD9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639" y="2099751"/>
            <a:ext cx="5446852" cy="38496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When you’re working with big data, are you have data that has unusual formatting,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parse_date_time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/>
              <a:t>might not be your best bet 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fast_strptime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/>
              <a:t>provides MANY more different options for identifying date time formats </a:t>
            </a:r>
          </a:p>
          <a:p>
            <a:pPr>
              <a:buFontTx/>
              <a:buChar char="-"/>
            </a:pPr>
            <a:r>
              <a:rPr lang="en-US" dirty="0"/>
              <a:t>However,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fast_strptime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dirty="0"/>
              <a:t>is much more particular, you have to match the characters exactly otherwise NA will occur</a:t>
            </a:r>
          </a:p>
          <a:p>
            <a:pPr marL="0" indent="0">
              <a:buNone/>
            </a:pPr>
            <a:r>
              <a:rPr lang="en-US" dirty="0"/>
              <a:t>See ?</a:t>
            </a:r>
            <a:r>
              <a:rPr lang="en-US" dirty="0" err="1"/>
              <a:t>fast_strptime</a:t>
            </a:r>
            <a:r>
              <a:rPr lang="en-US" dirty="0"/>
              <a:t>() for specifics…. </a:t>
            </a:r>
          </a:p>
          <a:p>
            <a:pPr marL="0" indent="0">
              <a:buNone/>
            </a:pPr>
            <a:r>
              <a:rPr lang="en-US" dirty="0"/>
              <a:t>There are a lot of different % options, even I don’t know them all!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D2600-F2BD-4F0B-99EC-D5A0BF5BA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6" t="32742" r="39715" b="30971"/>
          <a:stretch/>
        </p:blipFill>
        <p:spPr>
          <a:xfrm>
            <a:off x="5714999" y="1994290"/>
            <a:ext cx="6477001" cy="3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91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B09E-57FC-4720-ACA5-EF0EDC01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date time data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55524-8333-49F0-AAB6-6E531DC42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019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</a:t>
            </a:r>
            <a:r>
              <a:rPr lang="en-GB" dirty="0" err="1"/>
              <a:t>ame</a:t>
            </a:r>
            <a:r>
              <a:rPr lang="en-GB" dirty="0"/>
              <a:t> method as introduced before!</a:t>
            </a:r>
          </a:p>
          <a:p>
            <a:pPr>
              <a:buFontTx/>
              <a:buChar char="-"/>
            </a:pPr>
            <a:r>
              <a:rPr lang="en-GB" dirty="0"/>
              <a:t>For any </a:t>
            </a:r>
            <a:r>
              <a:rPr lang="en-GB" dirty="0" err="1"/>
              <a:t>dataframes</a:t>
            </a:r>
            <a:r>
              <a:rPr lang="en-GB" dirty="0"/>
              <a:t> or variables you can use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write_csv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GB" dirty="0"/>
              <a:t>to export data for viewing in excel or for future use in R</a:t>
            </a:r>
          </a:p>
          <a:p>
            <a:pPr>
              <a:buFontTx/>
              <a:buChar char="-"/>
            </a:pPr>
            <a:r>
              <a:rPr lang="en-GB" dirty="0"/>
              <a:t>Just like before, use </a:t>
            </a:r>
            <a:r>
              <a:rPr lang="en-GB" dirty="0" err="1"/>
              <a:t>tidyverse</a:t>
            </a:r>
            <a:r>
              <a:rPr lang="en-GB" dirty="0"/>
              <a:t> functions to select variables you want to export 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CC16E-E281-47CD-8BE8-375EE0BF2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5" t="33412" r="40035" b="24876"/>
          <a:stretch/>
        </p:blipFill>
        <p:spPr>
          <a:xfrm>
            <a:off x="5663582" y="1825625"/>
            <a:ext cx="6304641" cy="37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58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56A4-905A-49EF-8626-89448A52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DA850-DF25-4E73-8B90-17DA227B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947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What have we covered today? </a:t>
            </a:r>
          </a:p>
          <a:p>
            <a:pPr>
              <a:buFontTx/>
              <a:buChar char="-"/>
            </a:pPr>
            <a:r>
              <a:rPr lang="en-US" dirty="0"/>
              <a:t>The basics, what is R/R studio and how to use it </a:t>
            </a:r>
          </a:p>
          <a:p>
            <a:pPr>
              <a:buFontTx/>
              <a:buChar char="-"/>
            </a:pPr>
            <a:r>
              <a:rPr lang="en-US" dirty="0" err="1"/>
              <a:t>Tidyverse</a:t>
            </a:r>
            <a:r>
              <a:rPr lang="en-US" dirty="0"/>
              <a:t> and manipulating data; merging, importing and exporting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The basics of ggplot2, data visualization </a:t>
            </a:r>
          </a:p>
          <a:p>
            <a:pPr>
              <a:buFontTx/>
              <a:buChar char="-"/>
            </a:pPr>
            <a:r>
              <a:rPr lang="en-US" dirty="0"/>
              <a:t>Introduction to date and time variables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Further topics to build on this</a:t>
            </a:r>
          </a:p>
          <a:p>
            <a:pPr>
              <a:buFontTx/>
              <a:buChar char="-"/>
            </a:pPr>
            <a:r>
              <a:rPr lang="en-US" dirty="0"/>
              <a:t>Using ggplot2 and other packages for advanced </a:t>
            </a:r>
            <a:r>
              <a:rPr lang="en-US" dirty="0" err="1"/>
              <a:t>visualisations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Statistical analyses </a:t>
            </a:r>
          </a:p>
          <a:p>
            <a:pPr>
              <a:buFontTx/>
              <a:buChar char="-"/>
            </a:pPr>
            <a:r>
              <a:rPr lang="en-US" dirty="0"/>
              <a:t>Functions, loops and the whole nine yards!</a:t>
            </a:r>
          </a:p>
          <a:p>
            <a:pPr>
              <a:buFontTx/>
              <a:buChar char="-"/>
            </a:pPr>
            <a:r>
              <a:rPr lang="en-US" dirty="0"/>
              <a:t>Advanced programming methods in R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62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B052-9AE0-49AC-B870-A28EB507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BA42A-0AA0-44DB-99C0-0FE19CFFB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553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Keep working at it! R is a language that takes time to learn, but the pay off is well worth it.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 you for attending! Please send any comments and questions to: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o.boyd@imperial.ac.uk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oliver.geffenobregon@phe.gov.uk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look forward to hearing from you!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B337C-EAF3-45A8-B318-0021A7F2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63" y="2778681"/>
            <a:ext cx="2676526" cy="2676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E4DDC-E2C9-4F72-96EB-15D2497CA72C}"/>
              </a:ext>
            </a:extLst>
          </p:cNvPr>
          <p:cNvSpPr txBox="1"/>
          <p:nvPr/>
        </p:nvSpPr>
        <p:spPr>
          <a:xfrm>
            <a:off x="8501063" y="2371725"/>
            <a:ext cx="270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thanks to David!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8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5F6-0BF2-48E5-AD37-E0884BEC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filter verb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E48B-49AC-4373-B0C8-8D815A63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Looking at a subset of observations, based on a particular condition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B6CB7-5D34-49FA-B7B7-D5467774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0" t="32424" r="36761" b="44849"/>
          <a:stretch/>
        </p:blipFill>
        <p:spPr>
          <a:xfrm>
            <a:off x="5701145" y="1585119"/>
            <a:ext cx="4987637" cy="1558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558FF-6EFD-48D9-8587-286B17476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4" t="31515" r="38636" b="23030"/>
          <a:stretch/>
        </p:blipFill>
        <p:spPr>
          <a:xfrm>
            <a:off x="135078" y="1585119"/>
            <a:ext cx="6900722" cy="4312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A80C0-0D09-4703-A3E0-3059C95E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96" t="31212" r="38295" b="23114"/>
          <a:stretch/>
        </p:blipFill>
        <p:spPr>
          <a:xfrm>
            <a:off x="6096000" y="1563122"/>
            <a:ext cx="7266711" cy="45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4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5F6-0BF2-48E5-AD37-E0884BEC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filter verb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E48B-49AC-4373-B0C8-8D815A63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Looking at a subset of observations, based on a particular condition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B6CB7-5D34-49FA-B7B7-D5467774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0" t="32424" r="36761" b="44849"/>
          <a:stretch/>
        </p:blipFill>
        <p:spPr>
          <a:xfrm>
            <a:off x="5701145" y="1585119"/>
            <a:ext cx="4987637" cy="1558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558FF-6EFD-48D9-8587-286B17476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4" t="31515" r="38636" b="23030"/>
          <a:stretch/>
        </p:blipFill>
        <p:spPr>
          <a:xfrm>
            <a:off x="384462" y="3278692"/>
            <a:ext cx="5711538" cy="35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AC5F6-0BF2-48E5-AD37-E0884BEC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the filter verb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DE48B-49AC-4373-B0C8-8D815A63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Looking at a subset of observations, based on a particular condition, uses </a:t>
            </a:r>
            <a:r>
              <a:rPr lang="en-US" b="1" dirty="0"/>
              <a:t>%&gt;%</a:t>
            </a:r>
            <a:r>
              <a:rPr lang="en-US" dirty="0"/>
              <a:t> 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B6CB7-5D34-49FA-B7B7-D5467774A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0" t="32424" r="36761" b="44849"/>
          <a:stretch/>
        </p:blipFill>
        <p:spPr>
          <a:xfrm>
            <a:off x="5701145" y="1585119"/>
            <a:ext cx="4987637" cy="1558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558FF-6EFD-48D9-8587-286B17476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4" t="31515" r="38636" b="23030"/>
          <a:stretch/>
        </p:blipFill>
        <p:spPr>
          <a:xfrm>
            <a:off x="384462" y="3278692"/>
            <a:ext cx="5711538" cy="3569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A80C0-0D09-4703-A3E0-3059C95E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96" t="31212" r="38295" b="23114"/>
          <a:stretch/>
        </p:blipFill>
        <p:spPr>
          <a:xfrm>
            <a:off x="5898573" y="3278692"/>
            <a:ext cx="5711538" cy="35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48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4163</Words>
  <Application>Microsoft Office PowerPoint</Application>
  <PresentationFormat>Widescreen</PresentationFormat>
  <Paragraphs>477</Paragraphs>
  <Slides>64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Lucida Console</vt:lpstr>
      <vt:lpstr>Wingdings</vt:lpstr>
      <vt:lpstr>Office Theme</vt:lpstr>
      <vt:lpstr>Introduction to R/R Studio: Dplyr/Tidyverse</vt:lpstr>
      <vt:lpstr>Recap</vt:lpstr>
      <vt:lpstr>Install packages and loading packages</vt:lpstr>
      <vt:lpstr>Tidyverse/dplyr</vt:lpstr>
      <vt:lpstr>Gapminder dataset </vt:lpstr>
      <vt:lpstr>Gapminder dataset</vt:lpstr>
      <vt:lpstr>Dplyr: The filter verb </vt:lpstr>
      <vt:lpstr>Dplyr: the filter verb </vt:lpstr>
      <vt:lpstr>Dplyr: the filter verb </vt:lpstr>
      <vt:lpstr>Dplyr: the filter verb </vt:lpstr>
      <vt:lpstr>Dplyr: the filter verb </vt:lpstr>
      <vt:lpstr>Dplyr: the filter verb </vt:lpstr>
      <vt:lpstr>Dplyr: the arrange verb</vt:lpstr>
      <vt:lpstr>Dplyr: the arrange verb</vt:lpstr>
      <vt:lpstr>Dplyr: the arrange verb</vt:lpstr>
      <vt:lpstr>Dplyr: the mutate verb</vt:lpstr>
      <vt:lpstr>Combining verbs together </vt:lpstr>
      <vt:lpstr>Data visualization: introduction</vt:lpstr>
      <vt:lpstr>Data visualization: introduction</vt:lpstr>
      <vt:lpstr>Scatter plots </vt:lpstr>
      <vt:lpstr>Log scales in plots </vt:lpstr>
      <vt:lpstr>Log scales in plots </vt:lpstr>
      <vt:lpstr>Additional calls in ggplot2</vt:lpstr>
      <vt:lpstr>The summarize verb (note the Z!) </vt:lpstr>
      <vt:lpstr>The summarize verb (note the Z!) </vt:lpstr>
      <vt:lpstr>The summarize verb (note the Z!) </vt:lpstr>
      <vt:lpstr>Dplyr: the group_by verb</vt:lpstr>
      <vt:lpstr>Dplyr: the group_by verb</vt:lpstr>
      <vt:lpstr>Introduction to R/R Studio: Importing, exporting, merging, missing data and duplicates</vt:lpstr>
      <vt:lpstr>Read.csv/write.csv and the csv format </vt:lpstr>
      <vt:lpstr>Importing other formats of data </vt:lpstr>
      <vt:lpstr>Importing other formats of data </vt:lpstr>
      <vt:lpstr>Merging data </vt:lpstr>
      <vt:lpstr>Flag variables </vt:lpstr>
      <vt:lpstr>Flag variables </vt:lpstr>
      <vt:lpstr>Merging clinic site 1 and 2 by columns </vt:lpstr>
      <vt:lpstr>Merging by rows</vt:lpstr>
      <vt:lpstr>Merging data</vt:lpstr>
      <vt:lpstr>Missing variables – very straight forward</vt:lpstr>
      <vt:lpstr>Duplicates in data – very straight forward </vt:lpstr>
      <vt:lpstr>Ifelse(), a powerful survey analysis tool </vt:lpstr>
      <vt:lpstr>Get creative with your code</vt:lpstr>
      <vt:lpstr>Introduction to R/R Studio: Dates and times</vt:lpstr>
      <vt:lpstr>ISO 8601 – The Global Standard </vt:lpstr>
      <vt:lpstr>Dates in R </vt:lpstr>
      <vt:lpstr>Dates in R</vt:lpstr>
      <vt:lpstr>Packages that import/parse immediately</vt:lpstr>
      <vt:lpstr>Dates = numbers in R </vt:lpstr>
      <vt:lpstr>ISO 8601 – Again </vt:lpstr>
      <vt:lpstr>Time zones</vt:lpstr>
      <vt:lpstr>Lubridate</vt:lpstr>
      <vt:lpstr>ymd() and friends! </vt:lpstr>
      <vt:lpstr>difftime()</vt:lpstr>
      <vt:lpstr>?parse_date_time(), let’s practice! </vt:lpstr>
      <vt:lpstr>make_date()</vt:lpstr>
      <vt:lpstr>Extracting portions of date/time </vt:lpstr>
      <vt:lpstr>Extracting portions of date/time </vt:lpstr>
      <vt:lpstr>Additional functions in lubridate</vt:lpstr>
      <vt:lpstr>Time spans in lubridate: Period and Duration</vt:lpstr>
      <vt:lpstr>Time spans in lubridate: Intervals</vt:lpstr>
      <vt:lpstr>Fast parsing with fast_strptime()</vt:lpstr>
      <vt:lpstr>Exporting date time data </vt:lpstr>
      <vt:lpstr>Conclusions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R/R Studio: Dplyr/Tidyverse</dc:title>
  <dc:creator>Boyd, Olivia</dc:creator>
  <cp:lastModifiedBy>Boyd, Olivia</cp:lastModifiedBy>
  <cp:revision>1</cp:revision>
  <dcterms:created xsi:type="dcterms:W3CDTF">2021-04-27T13:12:15Z</dcterms:created>
  <dcterms:modified xsi:type="dcterms:W3CDTF">2021-04-27T13:14:02Z</dcterms:modified>
</cp:coreProperties>
</file>